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65" r:id="rId6"/>
    <p:sldId id="288" r:id="rId7"/>
    <p:sldId id="285" r:id="rId8"/>
    <p:sldId id="257" r:id="rId9"/>
    <p:sldId id="287" r:id="rId10"/>
    <p:sldId id="284" r:id="rId11"/>
    <p:sldId id="258" r:id="rId12"/>
    <p:sldId id="259" r:id="rId13"/>
    <p:sldId id="266" r:id="rId14"/>
    <p:sldId id="260" r:id="rId15"/>
    <p:sldId id="28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05DAE4-C8C3-4B78-A584-2603E9E895D8}" type="datetimeFigureOut">
              <a:rPr lang="en-US" smtClean="0"/>
              <a:t>6/26/2025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31D27B-AA7C-4B69-B42A-636F2A4E698A}" type="slidenum">
              <a:rPr lang="en-US" smtClean="0"/>
              <a:t>‹#›</a:t>
            </a:fld>
            <a:endParaRPr lang="en-US"/>
          </a:p>
        </p:txBody>
      </p:sp>
    </p:spTree>
    <p:extLst>
      <p:ext uri="{BB962C8B-B14F-4D97-AF65-F5344CB8AC3E}">
        <p14:creationId xmlns:p14="http://schemas.microsoft.com/office/powerpoint/2010/main" val="1723129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31D27B-AA7C-4B69-B42A-636F2A4E698A}" type="slidenum">
              <a:rPr lang="en-US" smtClean="0"/>
              <a:t>1</a:t>
            </a:fld>
            <a:endParaRPr lang="en-US"/>
          </a:p>
        </p:txBody>
      </p:sp>
    </p:spTree>
    <p:extLst>
      <p:ext uri="{BB962C8B-B14F-4D97-AF65-F5344CB8AC3E}">
        <p14:creationId xmlns:p14="http://schemas.microsoft.com/office/powerpoint/2010/main" val="384734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18155-3758-B4E7-C2A6-246D12A3DD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CAFB0D-597C-82CB-CB13-08C89C9390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7964C9-566C-8195-6F09-BA4E663E302C}"/>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5" name="Footer Placeholder 4">
            <a:extLst>
              <a:ext uri="{FF2B5EF4-FFF2-40B4-BE49-F238E27FC236}">
                <a16:creationId xmlns:a16="http://schemas.microsoft.com/office/drawing/2014/main" id="{440858FC-5C27-E930-7DD2-0ECEA82281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6E797B-6C3E-278F-81A4-8C1D0DACC0F6}"/>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1010400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12381-04A2-6A10-DE49-6C43CF8D8B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836B2B-5D6D-41F6-8295-B4E33C43E3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4457B2-E416-CD30-4270-374221A2BDA6}"/>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5" name="Footer Placeholder 4">
            <a:extLst>
              <a:ext uri="{FF2B5EF4-FFF2-40B4-BE49-F238E27FC236}">
                <a16:creationId xmlns:a16="http://schemas.microsoft.com/office/drawing/2014/main" id="{E985D347-9966-D8AF-A0F2-E3A09E497C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B1F49B-0304-3511-20EB-004524E5B679}"/>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2708384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71D51-8B4C-9952-8F65-40B17583F6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B32368-0DBC-70EA-2A32-18D3C0E00F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47CE87-5BB8-D821-C8D9-2545323C6341}"/>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5" name="Footer Placeholder 4">
            <a:extLst>
              <a:ext uri="{FF2B5EF4-FFF2-40B4-BE49-F238E27FC236}">
                <a16:creationId xmlns:a16="http://schemas.microsoft.com/office/drawing/2014/main" id="{6357E321-7250-C121-C52E-84D5B977C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1FCCE9-A24C-8024-D1AD-373C0F2193ED}"/>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2898553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92F60-96CA-EE16-4FEC-DB42C3BE46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B10716-1E68-47AD-B1F0-84BA3A845C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3D4518-C4A6-B3A0-03AC-E993E4C0FF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3ADB9B-759E-E77F-BBB8-749FCB08EDF9}"/>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6" name="Footer Placeholder 5">
            <a:extLst>
              <a:ext uri="{FF2B5EF4-FFF2-40B4-BE49-F238E27FC236}">
                <a16:creationId xmlns:a16="http://schemas.microsoft.com/office/drawing/2014/main" id="{2E455FE7-F09E-2FF9-1CC9-232A8C93A9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D90583-F17D-D2A1-CF02-5DB7580C9554}"/>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424939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D14FB-2417-AFF7-4279-08B6D53404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B30385-1D89-A3DE-90D5-9B49856D09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6BE7EF-4408-3F17-3B9B-F1C8876E55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73E85F-450F-AB93-44F6-73EF7ACD15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DB4F0E-9A61-30F8-7283-2615CEE5D9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4ADC9A-67F5-612F-BD9F-C11E63206BAB}"/>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8" name="Footer Placeholder 7">
            <a:extLst>
              <a:ext uri="{FF2B5EF4-FFF2-40B4-BE49-F238E27FC236}">
                <a16:creationId xmlns:a16="http://schemas.microsoft.com/office/drawing/2014/main" id="{A01553DB-953E-B905-8047-C62E4CFE38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148759D-0EEE-7F37-0D93-7BE48C1FC2F5}"/>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3671080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3FD0B-5ADE-CEF5-B8F7-0B5F30DB56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68400C-4512-F2C3-3BF2-97D188431075}"/>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4" name="Footer Placeholder 3">
            <a:extLst>
              <a:ext uri="{FF2B5EF4-FFF2-40B4-BE49-F238E27FC236}">
                <a16:creationId xmlns:a16="http://schemas.microsoft.com/office/drawing/2014/main" id="{E47BF579-2F5C-551A-8749-AA1D93F366A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7F8AB4-9595-5B54-4AA3-684F5DE368B3}"/>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726604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428249-2C09-5E3A-DA23-F1CCDB86FA59}"/>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3" name="Footer Placeholder 2">
            <a:extLst>
              <a:ext uri="{FF2B5EF4-FFF2-40B4-BE49-F238E27FC236}">
                <a16:creationId xmlns:a16="http://schemas.microsoft.com/office/drawing/2014/main" id="{5306FFBE-FC6F-988E-36BA-AA283C74E3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657FFD-F72C-5161-39B2-A12D2D23E3CE}"/>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2885025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345FD-C079-9168-ADA0-02748D1623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7DE1B7-26FF-2DC6-D86B-8E9AED140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39F171-3677-1DF2-D413-0062CCF16A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D8EBB8-4EC0-E41E-238E-D2AC7ACF73ED}"/>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6" name="Footer Placeholder 5">
            <a:extLst>
              <a:ext uri="{FF2B5EF4-FFF2-40B4-BE49-F238E27FC236}">
                <a16:creationId xmlns:a16="http://schemas.microsoft.com/office/drawing/2014/main" id="{12D6021B-8DC4-A2EF-6997-80371EA5AA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5CE62D-1365-CA91-D578-477D36B12D36}"/>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2909215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ACBD9-ED86-48AD-0D42-F4C35C90C0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F07B48-3E24-A880-C7B5-DF7E6C4D0B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5FC5BE-2B67-72A9-311C-DB1C8E2CF5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068594-1658-844E-3789-1A05A62995C0}"/>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6" name="Footer Placeholder 5">
            <a:extLst>
              <a:ext uri="{FF2B5EF4-FFF2-40B4-BE49-F238E27FC236}">
                <a16:creationId xmlns:a16="http://schemas.microsoft.com/office/drawing/2014/main" id="{6C6854FE-9107-9387-677E-B58B6E96AC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F7A7C7-B72D-FE7D-A391-0ADA3A4FE7C0}"/>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4001901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BF830-9A5F-827B-CC75-EBA15727F5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B011FC-DD53-CC78-ECCA-FE3D9F64C1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1BF8B2-E7A8-08B4-CF32-33FFFC505B68}"/>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5" name="Footer Placeholder 4">
            <a:extLst>
              <a:ext uri="{FF2B5EF4-FFF2-40B4-BE49-F238E27FC236}">
                <a16:creationId xmlns:a16="http://schemas.microsoft.com/office/drawing/2014/main" id="{A6F8AE34-1CC5-2F52-AD4B-35B2694C30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C488EC-983E-DF12-C4CF-3FED6CBF98AC}"/>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2109882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E5261E-1028-31F7-9A44-C6B16588B2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DA7E41-B735-D3E7-B712-65D349B50E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8E6DB9-BF89-D868-9A53-9E1D34DDCAFF}"/>
              </a:ext>
            </a:extLst>
          </p:cNvPr>
          <p:cNvSpPr>
            <a:spLocks noGrp="1"/>
          </p:cNvSpPr>
          <p:nvPr>
            <p:ph type="dt" sz="half" idx="10"/>
          </p:nvPr>
        </p:nvSpPr>
        <p:spPr/>
        <p:txBody>
          <a:bodyPr/>
          <a:lstStyle/>
          <a:p>
            <a:fld id="{B0B00E87-5752-4B46-AE33-F6B285631991}" type="datetimeFigureOut">
              <a:rPr lang="en-US" smtClean="0"/>
              <a:t>6/26/2025</a:t>
            </a:fld>
            <a:endParaRPr lang="en-US"/>
          </a:p>
        </p:txBody>
      </p:sp>
      <p:sp>
        <p:nvSpPr>
          <p:cNvPr id="5" name="Footer Placeholder 4">
            <a:extLst>
              <a:ext uri="{FF2B5EF4-FFF2-40B4-BE49-F238E27FC236}">
                <a16:creationId xmlns:a16="http://schemas.microsoft.com/office/drawing/2014/main" id="{67BDCEBC-247A-9171-009D-56C66D2BF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C6288B-4B96-0FD0-9D1F-A4E5A84F919D}"/>
              </a:ext>
            </a:extLst>
          </p:cNvPr>
          <p:cNvSpPr>
            <a:spLocks noGrp="1"/>
          </p:cNvSpPr>
          <p:nvPr>
            <p:ph type="sldNum" sz="quarter" idx="12"/>
          </p:nvPr>
        </p:nvSpPr>
        <p:spPr/>
        <p:txBody>
          <a:bodyPr/>
          <a:lstStyle/>
          <a:p>
            <a:fld id="{96F19F11-1917-461D-A3E2-3F50C79840EE}" type="slidenum">
              <a:rPr lang="en-US" smtClean="0"/>
              <a:t>‹#›</a:t>
            </a:fld>
            <a:endParaRPr lang="en-US"/>
          </a:p>
        </p:txBody>
      </p:sp>
    </p:spTree>
    <p:extLst>
      <p:ext uri="{BB962C8B-B14F-4D97-AF65-F5344CB8AC3E}">
        <p14:creationId xmlns:p14="http://schemas.microsoft.com/office/powerpoint/2010/main" val="28040623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ADE0-9F23-99E7-A94A-1EA9F8C967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9CCE6A-CE0A-E7B6-BDD3-E59E49C685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3D44F5-C22A-11A5-718E-817CB375D2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B00E87-5752-4B46-AE33-F6B285631991}" type="datetimeFigureOut">
              <a:rPr lang="en-US" smtClean="0"/>
              <a:t>6/26/2025</a:t>
            </a:fld>
            <a:endParaRPr lang="en-US"/>
          </a:p>
        </p:txBody>
      </p:sp>
      <p:sp>
        <p:nvSpPr>
          <p:cNvPr id="5" name="Footer Placeholder 4">
            <a:extLst>
              <a:ext uri="{FF2B5EF4-FFF2-40B4-BE49-F238E27FC236}">
                <a16:creationId xmlns:a16="http://schemas.microsoft.com/office/drawing/2014/main" id="{DCDC2504-34DD-43B5-A231-84F7243B4D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4238AD-DE55-76D7-C568-A6B2D64FDE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F19F11-1917-461D-A3E2-3F50C79840EE}" type="slidenum">
              <a:rPr lang="en-US" smtClean="0"/>
              <a:t>‹#›</a:t>
            </a:fld>
            <a:endParaRPr lang="en-US"/>
          </a:p>
        </p:txBody>
      </p:sp>
    </p:spTree>
    <p:extLst>
      <p:ext uri="{BB962C8B-B14F-4D97-AF65-F5344CB8AC3E}">
        <p14:creationId xmlns:p14="http://schemas.microsoft.com/office/powerpoint/2010/main" val="2613825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bloomsluggett.com/" TargetMode="External"/><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mike@bloomsluggett.com" TargetMode="External"/><Relationship Id="rId5" Type="http://schemas.openxmlformats.org/officeDocument/2006/relationships/hyperlink" Target="https://www.merit.edu/" TargetMode="External"/><Relationship Id="rId4" Type="http://schemas.openxmlformats.org/officeDocument/2006/relationships/hyperlink" Target="https://www.protec-mi.org/"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legislature.mi.gov/Laws/MCL?objectName=mcl-Act-48-of-2002" TargetMode="External"/><Relationship Id="rId7" Type="http://schemas.openxmlformats.org/officeDocument/2006/relationships/hyperlink" Target="https://www.legislature.mi.gov/Laws/MCL?objectName=MCL-125-3514" TargetMode="External"/><Relationship Id="rId2" Type="http://schemas.openxmlformats.org/officeDocument/2006/relationships/hyperlink" Target="https://www.legislature.mi.gov/Laws/MCL?objectName=MCL-ARTICLE-VII-29" TargetMode="External"/><Relationship Id="rId1" Type="http://schemas.openxmlformats.org/officeDocument/2006/relationships/slideLayout" Target="../slideLayouts/slideLayout2.xml"/><Relationship Id="rId6" Type="http://schemas.openxmlformats.org/officeDocument/2006/relationships/hyperlink" Target="https://www.legislature.mi.gov/Laws/MCL?objectName=mcl-act-480-of-2006" TargetMode="External"/><Relationship Id="rId5" Type="http://schemas.openxmlformats.org/officeDocument/2006/relationships/hyperlink" Target="https://www.legislature.mi.gov/Laws/MCL?objectName=mcl-Act-365-of-2018" TargetMode="External"/><Relationship Id="rId4" Type="http://schemas.openxmlformats.org/officeDocument/2006/relationships/hyperlink" Target="https://www.legislature.mi.gov/Laws/MCL?objectName=mcl-484-2252"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legislature.mi.gov/Laws/MCL?objectName=MCL-ARTICLE-VII-29"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hyperlink" Target="https://www.legislature.mi.gov/Laws/MCL?objectName=mcl-484-2252" TargetMode="External"/><Relationship Id="rId2" Type="http://schemas.openxmlformats.org/officeDocument/2006/relationships/hyperlink" Target="https://www.legislature.mi.gov/Laws/MCL?objectName=mcl-Act-48-of-200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legislature.mi.gov/Laws/MCL?objectName=mcl-484-225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hyperlink" Target="https://www.legislature.mi.gov/Laws/MCL?objectName=mcl-Act-365-of-201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legislature.mi.gov/Laws/MCL?objectName=mcl-act-480-of-200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gislature.mi.gov/Laws/MCL?objectName=MCL-247-183" TargetMode="External"/><Relationship Id="rId2" Type="http://schemas.openxmlformats.org/officeDocument/2006/relationships/hyperlink" Target="https://www.courts.michigan.gov/49d949/siteassets/case-documents/uploads/sct/public/orders/165658_122_01.pdf" TargetMode="External"/><Relationship Id="rId1" Type="http://schemas.openxmlformats.org/officeDocument/2006/relationships/slideLayout" Target="../slideLayouts/slideLayout2.xml"/><Relationship Id="rId5" Type="http://schemas.openxmlformats.org/officeDocument/2006/relationships/hyperlink" Target="https://www.legislature.mi.gov/Laws/MCL?objectName=mcl-484-3105" TargetMode="External"/><Relationship Id="rId4" Type="http://schemas.openxmlformats.org/officeDocument/2006/relationships/hyperlink" Target="https://www.casemine.com/act/us/64b7914c4dcbda250ab9c206"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mailto:mike@bloomsluggett.com" TargetMode="Externa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EEA9C8-6832-328C-90B0-61DFFF94C38D}"/>
              </a:ext>
            </a:extLst>
          </p:cNvPr>
          <p:cNvSpPr>
            <a:spLocks noGrp="1"/>
          </p:cNvSpPr>
          <p:nvPr>
            <p:ph type="title"/>
          </p:nvPr>
        </p:nvSpPr>
        <p:spPr>
          <a:xfrm>
            <a:off x="1" y="90095"/>
            <a:ext cx="12192000" cy="1600593"/>
          </a:xfrm>
          <a:solidFill>
            <a:schemeClr val="tx2">
              <a:lumMod val="10000"/>
              <a:lumOff val="90000"/>
            </a:schemeClr>
          </a:solidFill>
        </p:spPr>
        <p:txBody>
          <a:bodyPr>
            <a:normAutofit fontScale="90000"/>
          </a:bodyPr>
          <a:lstStyle/>
          <a:p>
            <a:pPr algn="ct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STATE BAR OF MICHIGAN GOVERNMENT LAW SECTION &amp; MICHIGAN ASSOCIATION OF MUNICIPAL ATTORNEYS SUMMER CONFERENCE</a:t>
            </a:r>
            <a:br>
              <a:rPr lang="en-US" b="1" dirty="0">
                <a:latin typeface="Times New Roman" panose="02020603050405020304" pitchFamily="18" charset="0"/>
                <a:cs typeface="Times New Roman" panose="02020603050405020304" pitchFamily="18" charset="0"/>
              </a:rPr>
            </a:b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PROTEC Presentation On:</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Law Affecting ROW and Public Spaces at The Intersection of Local ROW and “Utilities”</a:t>
            </a:r>
            <a:br>
              <a:rPr lang="en-US" dirty="0">
                <a:latin typeface="Times New Roman" panose="02020603050405020304" pitchFamily="18" charset="0"/>
                <a:cs typeface="Times New Roman" panose="02020603050405020304" pitchFamily="18" charset="0"/>
              </a:rPr>
            </a:br>
            <a:r>
              <a:rPr lang="en-US" sz="1300" b="1" dirty="0">
                <a:latin typeface="Times New Roman" panose="02020603050405020304" pitchFamily="18" charset="0"/>
                <a:cs typeface="Times New Roman" panose="02020603050405020304" pitchFamily="18" charset="0"/>
              </a:rPr>
              <a:t>Michael J. Watza</a:t>
            </a:r>
            <a:br>
              <a:rPr lang="en-US" sz="1300" dirty="0">
                <a:latin typeface="Times New Roman" panose="02020603050405020304" pitchFamily="18" charset="0"/>
                <a:cs typeface="Times New Roman" panose="02020603050405020304" pitchFamily="18" charset="0"/>
              </a:rPr>
            </a:br>
            <a:r>
              <a:rPr lang="en-US" sz="1300" b="1" dirty="0">
                <a:latin typeface="Times New Roman" panose="02020603050405020304" pitchFamily="18" charset="0"/>
                <a:cs typeface="Times New Roman" panose="02020603050405020304" pitchFamily="18" charset="0"/>
              </a:rPr>
              <a:t>Bloom Sluggett PC</a:t>
            </a:r>
            <a:br>
              <a:rPr lang="en-US" sz="1300" dirty="0">
                <a:latin typeface="Times New Roman" panose="02020603050405020304" pitchFamily="18" charset="0"/>
                <a:cs typeface="Times New Roman" panose="02020603050405020304" pitchFamily="18" charset="0"/>
              </a:rPr>
            </a:br>
            <a:r>
              <a:rPr lang="en-US" sz="1300" b="1" u="sng" dirty="0">
                <a:latin typeface="Times New Roman" panose="02020603050405020304" pitchFamily="18" charset="0"/>
                <a:cs typeface="Times New Roman" panose="02020603050405020304" pitchFamily="18" charset="0"/>
                <a:hlinkClick r:id="rId3"/>
              </a:rPr>
              <a:t>https://bloomsluggett.com/</a:t>
            </a:r>
            <a:br>
              <a:rPr lang="en-US" sz="1300" dirty="0">
                <a:latin typeface="Times New Roman" panose="02020603050405020304" pitchFamily="18" charset="0"/>
                <a:cs typeface="Times New Roman" panose="02020603050405020304" pitchFamily="18" charset="0"/>
              </a:rPr>
            </a:br>
            <a:r>
              <a:rPr lang="en-US" sz="1300" b="1" dirty="0">
                <a:latin typeface="Times New Roman" panose="02020603050405020304" pitchFamily="18" charset="0"/>
                <a:cs typeface="Times New Roman" panose="02020603050405020304" pitchFamily="18" charset="0"/>
              </a:rPr>
              <a:t>General Counsel to PROTEC</a:t>
            </a:r>
            <a:br>
              <a:rPr lang="en-US" sz="1300" dirty="0">
                <a:latin typeface="Times New Roman" panose="02020603050405020304" pitchFamily="18" charset="0"/>
                <a:cs typeface="Times New Roman" panose="02020603050405020304" pitchFamily="18" charset="0"/>
              </a:rPr>
            </a:br>
            <a:r>
              <a:rPr lang="en-US" sz="1300" b="1" u="sng" dirty="0">
                <a:latin typeface="Times New Roman" panose="02020603050405020304" pitchFamily="18" charset="0"/>
                <a:cs typeface="Times New Roman" panose="02020603050405020304" pitchFamily="18" charset="0"/>
                <a:hlinkClick r:id="rId4"/>
              </a:rPr>
              <a:t>https://www.protec-mi.org/</a:t>
            </a:r>
            <a:r>
              <a:rPr lang="en-US" sz="1300" b="1" dirty="0">
                <a:latin typeface="Times New Roman" panose="02020603050405020304" pitchFamily="18" charset="0"/>
                <a:cs typeface="Times New Roman" panose="02020603050405020304" pitchFamily="18" charset="0"/>
              </a:rPr>
              <a:t> </a:t>
            </a:r>
            <a:br>
              <a:rPr lang="en-US" sz="1300" dirty="0">
                <a:latin typeface="Times New Roman" panose="02020603050405020304" pitchFamily="18" charset="0"/>
                <a:cs typeface="Times New Roman" panose="02020603050405020304" pitchFamily="18" charset="0"/>
              </a:rPr>
            </a:br>
            <a:r>
              <a:rPr lang="en-US" sz="1300" b="1" dirty="0">
                <a:latin typeface="Times New Roman" panose="02020603050405020304" pitchFamily="18" charset="0"/>
                <a:cs typeface="Times New Roman" panose="02020603050405020304" pitchFamily="18" charset="0"/>
              </a:rPr>
              <a:t>Counsel to Merit Network</a:t>
            </a:r>
            <a:br>
              <a:rPr lang="en-US" sz="1300" dirty="0">
                <a:latin typeface="Times New Roman" panose="02020603050405020304" pitchFamily="18" charset="0"/>
                <a:cs typeface="Times New Roman" panose="02020603050405020304" pitchFamily="18" charset="0"/>
              </a:rPr>
            </a:br>
            <a:r>
              <a:rPr lang="en-US" sz="1300" b="1" u="sng" dirty="0">
                <a:latin typeface="Times New Roman" panose="02020603050405020304" pitchFamily="18" charset="0"/>
                <a:cs typeface="Times New Roman" panose="02020603050405020304" pitchFamily="18" charset="0"/>
                <a:hlinkClick r:id="rId5"/>
              </a:rPr>
              <a:t>https://www.merit.edu/</a:t>
            </a:r>
            <a:r>
              <a:rPr lang="en-US" sz="1300" b="1" dirty="0">
                <a:latin typeface="Times New Roman" panose="02020603050405020304" pitchFamily="18" charset="0"/>
                <a:cs typeface="Times New Roman" panose="02020603050405020304" pitchFamily="18" charset="0"/>
              </a:rPr>
              <a:t>  </a:t>
            </a:r>
            <a:br>
              <a:rPr lang="en-US" sz="1300" dirty="0">
                <a:latin typeface="Times New Roman" panose="02020603050405020304" pitchFamily="18" charset="0"/>
                <a:cs typeface="Times New Roman" panose="02020603050405020304" pitchFamily="18" charset="0"/>
              </a:rPr>
            </a:br>
            <a:r>
              <a:rPr lang="en-US" sz="1300" dirty="0">
                <a:latin typeface="Times New Roman" panose="02020603050405020304" pitchFamily="18" charset="0"/>
                <a:cs typeface="Times New Roman" panose="02020603050405020304" pitchFamily="18" charset="0"/>
              </a:rPr>
              <a:t>Detroit Office</a:t>
            </a:r>
            <a:br>
              <a:rPr lang="en-US" sz="1300" dirty="0">
                <a:latin typeface="Times New Roman" panose="02020603050405020304" pitchFamily="18" charset="0"/>
                <a:cs typeface="Times New Roman" panose="02020603050405020304" pitchFamily="18" charset="0"/>
              </a:rPr>
            </a:br>
            <a:r>
              <a:rPr lang="en-US" sz="1300" dirty="0">
                <a:latin typeface="Times New Roman" panose="02020603050405020304" pitchFamily="18" charset="0"/>
                <a:cs typeface="Times New Roman" panose="02020603050405020304" pitchFamily="18" charset="0"/>
              </a:rPr>
              <a:t>400 Renaissance Center</a:t>
            </a:r>
            <a:br>
              <a:rPr lang="en-US" sz="1300" dirty="0">
                <a:latin typeface="Times New Roman" panose="02020603050405020304" pitchFamily="18" charset="0"/>
                <a:cs typeface="Times New Roman" panose="02020603050405020304" pitchFamily="18" charset="0"/>
              </a:rPr>
            </a:br>
            <a:r>
              <a:rPr lang="en-US" sz="1300" dirty="0">
                <a:latin typeface="Times New Roman" panose="02020603050405020304" pitchFamily="18" charset="0"/>
                <a:cs typeface="Times New Roman" panose="02020603050405020304" pitchFamily="18" charset="0"/>
              </a:rPr>
              <a:t>Ste. 2600</a:t>
            </a:r>
            <a:br>
              <a:rPr lang="en-US" sz="1300" dirty="0">
                <a:latin typeface="Times New Roman" panose="02020603050405020304" pitchFamily="18" charset="0"/>
                <a:cs typeface="Times New Roman" panose="02020603050405020304" pitchFamily="18" charset="0"/>
              </a:rPr>
            </a:br>
            <a:r>
              <a:rPr lang="en-US" sz="1300" dirty="0">
                <a:latin typeface="Times New Roman" panose="02020603050405020304" pitchFamily="18" charset="0"/>
                <a:cs typeface="Times New Roman" panose="02020603050405020304" pitchFamily="18" charset="0"/>
              </a:rPr>
              <a:t>Detroit, MI 48243</a:t>
            </a:r>
            <a:br>
              <a:rPr lang="en-US" sz="1300" dirty="0">
                <a:latin typeface="Times New Roman" panose="02020603050405020304" pitchFamily="18" charset="0"/>
                <a:cs typeface="Times New Roman" panose="02020603050405020304" pitchFamily="18" charset="0"/>
              </a:rPr>
            </a:br>
            <a:r>
              <a:rPr lang="en-US" sz="1300" dirty="0">
                <a:latin typeface="Times New Roman" panose="02020603050405020304" pitchFamily="18" charset="0"/>
                <a:cs typeface="Times New Roman" panose="02020603050405020304" pitchFamily="18" charset="0"/>
              </a:rPr>
              <a:t>O: 313.309.7288</a:t>
            </a:r>
            <a:br>
              <a:rPr lang="en-US" sz="1300" dirty="0">
                <a:latin typeface="Times New Roman" panose="02020603050405020304" pitchFamily="18" charset="0"/>
                <a:cs typeface="Times New Roman" panose="02020603050405020304" pitchFamily="18" charset="0"/>
              </a:rPr>
            </a:br>
            <a:r>
              <a:rPr lang="en-US" sz="1300" dirty="0">
                <a:latin typeface="Times New Roman" panose="02020603050405020304" pitchFamily="18" charset="0"/>
                <a:cs typeface="Times New Roman" panose="02020603050405020304" pitchFamily="18" charset="0"/>
              </a:rPr>
              <a:t>C: 248.921.3888</a:t>
            </a:r>
            <a:br>
              <a:rPr lang="en-US" sz="1300" dirty="0">
                <a:latin typeface="Times New Roman" panose="02020603050405020304" pitchFamily="18" charset="0"/>
                <a:cs typeface="Times New Roman" panose="02020603050405020304" pitchFamily="18" charset="0"/>
              </a:rPr>
            </a:br>
            <a:r>
              <a:rPr lang="en-US" sz="1300" dirty="0">
                <a:latin typeface="Times New Roman" panose="02020603050405020304" pitchFamily="18" charset="0"/>
                <a:cs typeface="Times New Roman" panose="02020603050405020304" pitchFamily="18" charset="0"/>
              </a:rPr>
              <a:t>F: 616.965.9350</a:t>
            </a:r>
            <a:br>
              <a:rPr lang="en-US" sz="1300" dirty="0">
                <a:latin typeface="Times New Roman" panose="02020603050405020304" pitchFamily="18" charset="0"/>
                <a:cs typeface="Times New Roman" panose="02020603050405020304" pitchFamily="18" charset="0"/>
              </a:rPr>
            </a:br>
            <a:r>
              <a:rPr lang="en-US" sz="1300" u="sng" dirty="0">
                <a:latin typeface="Times New Roman" panose="02020603050405020304" pitchFamily="18" charset="0"/>
                <a:cs typeface="Times New Roman" panose="02020603050405020304" pitchFamily="18" charset="0"/>
                <a:hlinkClick r:id="rId6"/>
              </a:rPr>
              <a:t>mike@bloomsluggett.com</a:t>
            </a:r>
            <a:r>
              <a:rPr lang="en-US" sz="1300" dirty="0">
                <a:latin typeface="Times New Roman" panose="02020603050405020304" pitchFamily="18" charset="0"/>
                <a:cs typeface="Times New Roman" panose="02020603050405020304" pitchFamily="18" charset="0"/>
              </a:rPr>
              <a:t> </a:t>
            </a:r>
            <a:br>
              <a:rPr lang="en-US" dirty="0"/>
            </a:br>
            <a:r>
              <a:rPr lang="en-US" dirty="0"/>
              <a:t> </a:t>
            </a:r>
            <a:endParaRPr lang="en-US" dirty="0">
              <a:latin typeface="Times New Roman" panose="02020603050405020304" pitchFamily="18" charset="0"/>
              <a:cs typeface="Times New Roman" panose="02020603050405020304" pitchFamily="18" charset="0"/>
            </a:endParaRPr>
          </a:p>
        </p:txBody>
      </p:sp>
      <p:pic>
        <p:nvPicPr>
          <p:cNvPr id="10" name="Content Placeholder 9" descr="A close-up of a logo&#10;&#10;AI-generated content may be incorrect.">
            <a:extLst>
              <a:ext uri="{FF2B5EF4-FFF2-40B4-BE49-F238E27FC236}">
                <a16:creationId xmlns:a16="http://schemas.microsoft.com/office/drawing/2014/main" id="{117ECA0A-F68C-4330-3941-1C73171848E6}"/>
              </a:ext>
            </a:extLst>
          </p:cNvPr>
          <p:cNvPicPr>
            <a:picLocks noGrp="1" noChangeAspect="1"/>
          </p:cNvPicPr>
          <p:nvPr>
            <p:ph idx="1"/>
          </p:nvPr>
        </p:nvPicPr>
        <p:blipFill>
          <a:blip r:embed="rId7" cstate="print">
            <a:extLst>
              <a:ext uri="{28A0092B-C50C-407E-A947-70E740481C1C}">
                <a14:useLocalDpi xmlns:a14="http://schemas.microsoft.com/office/drawing/2010/main" val="0"/>
              </a:ext>
            </a:extLst>
          </a:blip>
          <a:stretch>
            <a:fillRect/>
          </a:stretch>
        </p:blipFill>
        <p:spPr bwMode="auto">
          <a:xfrm>
            <a:off x="9964365" y="5886450"/>
            <a:ext cx="2227635" cy="971550"/>
          </a:xfrm>
          <a:prstGeom prst="rect">
            <a:avLst/>
          </a:prstGeom>
          <a:noFill/>
          <a:ln>
            <a:noFill/>
          </a:ln>
        </p:spPr>
      </p:pic>
      <p:pic>
        <p:nvPicPr>
          <p:cNvPr id="1026" name="Picture 2" descr="PROTEC">
            <a:extLst>
              <a:ext uri="{FF2B5EF4-FFF2-40B4-BE49-F238E27FC236}">
                <a16:creationId xmlns:a16="http://schemas.microsoft.com/office/drawing/2014/main" id="{7B79AFF8-20D9-CAD0-ACFF-3D141F5F22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5886450"/>
            <a:ext cx="2373550" cy="97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118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1E902-E67D-1269-D67B-4B4FCE3681D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Quick Refences</a:t>
            </a:r>
          </a:p>
        </p:txBody>
      </p:sp>
      <p:sp>
        <p:nvSpPr>
          <p:cNvPr id="3" name="Content Placeholder 2">
            <a:extLst>
              <a:ext uri="{FF2B5EF4-FFF2-40B4-BE49-F238E27FC236}">
                <a16:creationId xmlns:a16="http://schemas.microsoft.com/office/drawing/2014/main" id="{76AC4E75-777A-F5ED-FF7C-A8E8A2A766D4}"/>
              </a:ext>
            </a:extLst>
          </p:cNvPr>
          <p:cNvSpPr>
            <a:spLocks noGrp="1"/>
          </p:cNvSpPr>
          <p:nvPr>
            <p:ph idx="1"/>
          </p:nvPr>
        </p:nvSpPr>
        <p:spPr>
          <a:xfrm>
            <a:off x="939800" y="1405467"/>
            <a:ext cx="10515600" cy="5173134"/>
          </a:xfrm>
        </p:spPr>
        <p:txBody>
          <a:bodyPr>
            <a:normAutofit fontScale="62500" lnSpcReduction="20000"/>
          </a:bodyPr>
          <a:lstStyle/>
          <a:p>
            <a:r>
              <a:rPr lang="en-US" b="1" dirty="0">
                <a:latin typeface="Times New Roman" panose="02020603050405020304" pitchFamily="18" charset="0"/>
                <a:cs typeface="Times New Roman" panose="02020603050405020304" pitchFamily="18" charset="0"/>
              </a:rPr>
              <a:t>Michigan 1963 Constitution Art 7 sec 29</a:t>
            </a:r>
          </a:p>
          <a:p>
            <a:pPr marL="0" indent="0">
              <a:buNone/>
            </a:pPr>
            <a:r>
              <a:rPr lang="en-US" sz="2600" dirty="0">
                <a:latin typeface="Times New Roman" panose="02020603050405020304" pitchFamily="18" charset="0"/>
                <a:cs typeface="Times New Roman" panose="02020603050405020304" pitchFamily="18" charset="0"/>
                <a:hlinkClick r:id="rId2"/>
              </a:rPr>
              <a:t>https://www.legislature.mi.gov/Laws/MCL?objectName=MCL-ARTICLE-VII-29</a:t>
            </a:r>
            <a:r>
              <a:rPr lang="en-US" sz="2600"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Metro Act</a:t>
            </a:r>
          </a:p>
          <a:p>
            <a:pPr marL="0" indent="0">
              <a:buNone/>
            </a:pPr>
            <a:r>
              <a:rPr lang="en-US" sz="2600" u="sng" dirty="0">
                <a:latin typeface="Times New Roman" panose="02020603050405020304" pitchFamily="18" charset="0"/>
                <a:cs typeface="Times New Roman" panose="02020603050405020304" pitchFamily="18" charset="0"/>
                <a:hlinkClick r:id="rId3"/>
              </a:rPr>
              <a:t>https://www.legislature.mi.gov/Laws/MCL?objectName=mcl-Act-48-of-2002</a:t>
            </a:r>
            <a:r>
              <a:rPr lang="en-US" sz="2600"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Telecommunication Services Offered by Public Entity 2005 PA 235; MCL 484.2252</a:t>
            </a:r>
          </a:p>
          <a:p>
            <a:pPr marL="0" indent="0">
              <a:buNone/>
            </a:pPr>
            <a:r>
              <a:rPr lang="en-US" sz="2600" u="sng" dirty="0">
                <a:latin typeface="Times New Roman" panose="02020603050405020304" pitchFamily="18" charset="0"/>
                <a:cs typeface="Times New Roman" panose="02020603050405020304" pitchFamily="18" charset="0"/>
                <a:hlinkClick r:id="rId4"/>
              </a:rPr>
              <a:t>https://www.legislature.mi.gov/Laws/MCL?objectName=mcl-484-2252</a:t>
            </a:r>
            <a:endParaRPr lang="en-US" sz="2600"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“Small Cell Act”</a:t>
            </a:r>
          </a:p>
          <a:p>
            <a:pPr marL="0" indent="0">
              <a:buNone/>
            </a:pPr>
            <a:r>
              <a:rPr lang="en-US" sz="2600" u="sng" dirty="0">
                <a:latin typeface="Times New Roman" panose="02020603050405020304" pitchFamily="18" charset="0"/>
                <a:cs typeface="Times New Roman" panose="02020603050405020304" pitchFamily="18" charset="0"/>
                <a:hlinkClick r:id="rId5"/>
              </a:rPr>
              <a:t>https://www.legislature.mi.gov/Laws/MCL?objectName=mcl-Act-365-of-2018</a:t>
            </a:r>
            <a:endParaRPr lang="en-US" sz="2600"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Uniform Video Services Local Franchise Act </a:t>
            </a:r>
          </a:p>
          <a:p>
            <a:pPr marL="0" indent="0">
              <a:buNone/>
            </a:pPr>
            <a:r>
              <a:rPr lang="en-US" sz="2300" u="sng" dirty="0">
                <a:latin typeface="Times New Roman" panose="02020603050405020304" pitchFamily="18" charset="0"/>
                <a:cs typeface="Times New Roman" panose="02020603050405020304" pitchFamily="18" charset="0"/>
                <a:hlinkClick r:id="rId6"/>
              </a:rPr>
              <a:t>https://www.legislature.mi.gov/Laws/MCL?objectName=mcl-act-480-of-2006</a:t>
            </a:r>
            <a:endParaRPr lang="en-US" sz="2300" u="sng" dirty="0">
              <a:latin typeface="Times New Roman" panose="02020603050405020304" pitchFamily="18" charset="0"/>
              <a:cs typeface="Times New Roman" panose="02020603050405020304" pitchFamily="18" charset="0"/>
            </a:endParaRPr>
          </a:p>
          <a:p>
            <a:pPr marL="0" indent="0">
              <a:buNone/>
            </a:pPr>
            <a:r>
              <a:rPr lang="en-US" sz="2300" u="sng" dirty="0">
                <a:latin typeface="Times New Roman" panose="02020603050405020304" pitchFamily="18" charset="0"/>
                <a:cs typeface="Times New Roman" panose="02020603050405020304" pitchFamily="18" charset="0"/>
              </a:rPr>
              <a:t>-------NEXT TIME ? ------</a:t>
            </a:r>
          </a:p>
          <a:p>
            <a:r>
              <a:rPr lang="en-US" b="1" dirty="0">
                <a:latin typeface="Times New Roman" panose="02020603050405020304" pitchFamily="18" charset="0"/>
                <a:cs typeface="Times New Roman" panose="02020603050405020304" pitchFamily="18" charset="0"/>
              </a:rPr>
              <a:t>Cell Tower Act MCL 125.3514 </a:t>
            </a:r>
            <a:r>
              <a:rPr lang="en-US" dirty="0">
                <a:latin typeface="Times New Roman" panose="02020603050405020304" pitchFamily="18" charset="0"/>
                <a:cs typeface="Times New Roman" panose="02020603050405020304" pitchFamily="18" charset="0"/>
              </a:rPr>
              <a:t>(See also Federal Telecommunications Act Sec 6409)</a:t>
            </a:r>
          </a:p>
          <a:p>
            <a:pPr marL="0" indent="0">
              <a:buNone/>
            </a:pPr>
            <a:r>
              <a:rPr lang="en-US" sz="2600" dirty="0">
                <a:latin typeface="Times New Roman" panose="02020603050405020304" pitchFamily="18" charset="0"/>
                <a:cs typeface="Times New Roman" panose="02020603050405020304" pitchFamily="18" charset="0"/>
                <a:hlinkClick r:id="rId7"/>
              </a:rPr>
              <a:t>https://www.legislature.mi.gov/Laws/MCL?objectName=MCL-125-3514</a:t>
            </a:r>
            <a:r>
              <a:rPr lang="en-US" sz="2600"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See Separate Handout Summaries of Several Acts</a:t>
            </a:r>
          </a:p>
          <a:p>
            <a:r>
              <a:rPr lang="en-US" dirty="0">
                <a:latin typeface="Times New Roman" panose="02020603050405020304" pitchFamily="18" charset="0"/>
                <a:cs typeface="Times New Roman" panose="02020603050405020304" pitchFamily="18" charset="0"/>
              </a:rPr>
              <a:t>The Summaries of these Acts and references to others in this presentation, both State and Federal, are not legal advice. In the event of an issue arising implicating the issues discussed, seek advice from qualified municipal telecommunications counsel </a:t>
            </a:r>
            <a:r>
              <a:rPr lang="en-US" b="1" dirty="0">
                <a:solidFill>
                  <a:srgbClr val="00B050"/>
                </a:solidFill>
                <a:latin typeface="Times New Roman" panose="02020603050405020304" pitchFamily="18" charset="0"/>
                <a:cs typeface="Times New Roman" panose="02020603050405020304" pitchFamily="18" charset="0"/>
                <a:sym typeface="Wingdings" panose="05000000000000000000" pitchFamily="2" charset="2"/>
              </a:rPr>
              <a:t></a:t>
            </a:r>
            <a:endParaRPr lang="en-US"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496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0BA21-80C8-AE95-5817-39AFF77463CD}"/>
              </a:ext>
            </a:extLst>
          </p:cNvPr>
          <p:cNvSpPr>
            <a:spLocks noGrp="1"/>
          </p:cNvSpPr>
          <p:nvPr>
            <p:ph type="title"/>
          </p:nvPr>
        </p:nvSpPr>
        <p:spPr/>
        <p:txBody>
          <a:bodyPr>
            <a:normAutofit fontScale="90000"/>
          </a:bodyPr>
          <a:lstStyle/>
          <a:p>
            <a:pPr algn="ctr"/>
            <a:r>
              <a:rPr lang="en-US" sz="4900" b="1" dirty="0">
                <a:latin typeface="Times New Roman" panose="02020603050405020304" pitchFamily="18" charset="0"/>
                <a:cs typeface="Times New Roman" panose="02020603050405020304" pitchFamily="18" charset="0"/>
              </a:rPr>
              <a:t>1963 Michigan Constitution Art 7 Sec 29</a:t>
            </a:r>
            <a:br>
              <a:rPr lang="en-US"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hlinkClick r:id="rId2"/>
              </a:rPr>
              <a:t>https://www.legislature.mi.gov/Laws/MCL?objectName=MCL-ARTICLE-VII-29</a:t>
            </a:r>
            <a:r>
              <a:rPr lang="en-US" sz="2000"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A4098DA-0F27-0940-BF09-D7D0F453AD25}"/>
              </a:ext>
            </a:extLst>
          </p:cNvPr>
          <p:cNvSpPr>
            <a:spLocks noGrp="1"/>
          </p:cNvSpPr>
          <p:nvPr>
            <p:ph idx="1"/>
          </p:nvPr>
        </p:nvSpPr>
        <p:spPr/>
        <p:txBody>
          <a:bodyPr>
            <a:normAutofit fontScale="92500" lnSpcReduction="10000"/>
          </a:bodyPr>
          <a:lstStyle/>
          <a:p>
            <a:r>
              <a:rPr lang="en-US" b="1" dirty="0"/>
              <a:t>§ 29 Highways, streets, alleys, public places; control, use by public utilities.</a:t>
            </a:r>
            <a:endParaRPr lang="en-US" dirty="0"/>
          </a:p>
          <a:p>
            <a:pPr marL="0" indent="0">
              <a:buNone/>
            </a:pPr>
            <a:r>
              <a:rPr lang="en-US" dirty="0"/>
              <a:t>No person, partnership, association or corporation, public or private, operating a public utility shall have the right to the use of the highways, streets, alleys or other public places of any county, township, city or village for wires, poles, pipes, tracks, conduits or other utility facilities, without the consent of the duly constituted authority of the county, township, city or village; or to transact local business therein without first obtaining a franchise from the township, city or village. Except as otherwise provided in this constitution the right of all counties, townships, cities and villages to the reasonable control of their highways, streets, alleys and public places is hereby reserved to such local units of government.</a:t>
            </a:r>
          </a:p>
          <a:p>
            <a:endParaRPr lang="en-US" dirty="0"/>
          </a:p>
        </p:txBody>
      </p:sp>
    </p:spTree>
    <p:extLst>
      <p:ext uri="{BB962C8B-B14F-4D97-AF65-F5344CB8AC3E}">
        <p14:creationId xmlns:p14="http://schemas.microsoft.com/office/powerpoint/2010/main" val="1351360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0D6C1-3781-E66E-70C7-E4648F60A92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TELECOM JUNCTION BOXES</a:t>
            </a:r>
          </a:p>
        </p:txBody>
      </p:sp>
      <p:pic>
        <p:nvPicPr>
          <p:cNvPr id="1026" name="Picture 2" descr="What to do about this junction box? : r/ATT">
            <a:extLst>
              <a:ext uri="{FF2B5EF4-FFF2-40B4-BE49-F238E27FC236}">
                <a16:creationId xmlns:a16="http://schemas.microsoft.com/office/drawing/2014/main" id="{F00372E3-5BAC-B7FC-27C2-D9AA4220EE8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72075" y="2767806"/>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ber-optic boxes buried in your yard ...">
            <a:extLst>
              <a:ext uri="{FF2B5EF4-FFF2-40B4-BE49-F238E27FC236}">
                <a16:creationId xmlns:a16="http://schemas.microsoft.com/office/drawing/2014/main" id="{8E9322BA-3891-20F3-AF8E-FB8A491E6F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4070" y="2767805"/>
            <a:ext cx="184785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400+ Electrical Box On Street Stock Photos, Pictures &amp; Royalty-Free  Images - iStock">
            <a:extLst>
              <a:ext uri="{FF2B5EF4-FFF2-40B4-BE49-F238E27FC236}">
                <a16:creationId xmlns:a16="http://schemas.microsoft.com/office/drawing/2014/main" id="{79D06577-92AE-9AFD-6CD2-DFD057003A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0320" y="2767805"/>
            <a:ext cx="2466975"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hat are these? Front lawn : r/Home">
            <a:extLst>
              <a:ext uri="{FF2B5EF4-FFF2-40B4-BE49-F238E27FC236}">
                <a16:creationId xmlns:a16="http://schemas.microsoft.com/office/drawing/2014/main" id="{0942E5AE-8217-A9F5-F6ED-1EBDCF35F5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430" y="2767805"/>
            <a:ext cx="17145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ound Utility Box Royalty-Free Images ...">
            <a:extLst>
              <a:ext uri="{FF2B5EF4-FFF2-40B4-BE49-F238E27FC236}">
                <a16:creationId xmlns:a16="http://schemas.microsoft.com/office/drawing/2014/main" id="{CA5199E7-9A61-2D2C-C97B-ABE2CE24FE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4705" y="2767806"/>
            <a:ext cx="2466975" cy="246697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2FD7195-29C1-7F55-934D-D0DCCECCAA2A}"/>
              </a:ext>
            </a:extLst>
          </p:cNvPr>
          <p:cNvSpPr txBox="1"/>
          <p:nvPr/>
        </p:nvSpPr>
        <p:spPr>
          <a:xfrm>
            <a:off x="3708400" y="5437201"/>
            <a:ext cx="4131733" cy="369332"/>
          </a:xfrm>
          <a:prstGeom prst="rect">
            <a:avLst/>
          </a:prstGeom>
          <a:noFill/>
        </p:spPr>
        <p:txBody>
          <a:bodyPr wrap="square">
            <a:spAutoFit/>
          </a:bodyPr>
          <a:lstStyle/>
          <a:p>
            <a:r>
              <a:rPr lang="en-US" dirty="0"/>
              <a:t>Sec 2j “lines” not “boxes” - What to do?</a:t>
            </a:r>
          </a:p>
        </p:txBody>
      </p:sp>
    </p:spTree>
    <p:extLst>
      <p:ext uri="{BB962C8B-B14F-4D97-AF65-F5344CB8AC3E}">
        <p14:creationId xmlns:p14="http://schemas.microsoft.com/office/powerpoint/2010/main" val="20108891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FEC00-99C2-0505-0EAF-2CEB493A16AE}"/>
              </a:ext>
            </a:extLst>
          </p:cNvPr>
          <p:cNvSpPr>
            <a:spLocks noGrp="1"/>
          </p:cNvSpPr>
          <p:nvPr>
            <p:ph type="title"/>
          </p:nvPr>
        </p:nvSpPr>
        <p:spPr>
          <a:xfrm>
            <a:off x="838200" y="67733"/>
            <a:ext cx="10515600" cy="745067"/>
          </a:xfrm>
        </p:spPr>
        <p:txBody>
          <a:bodyPr>
            <a:normAutofit fontScale="90000"/>
          </a:bodyPr>
          <a:lstStyle/>
          <a:p>
            <a:pPr algn="ct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METRO ACT</a:t>
            </a:r>
            <a:br>
              <a:rPr lang="en-US" b="1" dirty="0">
                <a:latin typeface="Times New Roman" panose="02020603050405020304" pitchFamily="18" charset="0"/>
                <a:cs typeface="Times New Roman" panose="02020603050405020304" pitchFamily="18" charset="0"/>
              </a:rPr>
            </a:br>
            <a:r>
              <a:rPr lang="en-US" sz="2000" u="sng" dirty="0">
                <a:latin typeface="Times New Roman" panose="02020603050405020304" pitchFamily="18" charset="0"/>
                <a:cs typeface="Times New Roman" panose="02020603050405020304" pitchFamily="18" charset="0"/>
                <a:hlinkClick r:id="rId2"/>
              </a:rPr>
              <a:t>https://www.legislature.mi.gov/Laws/MCL?objectName=mcl-Act-48-of-2002</a:t>
            </a:r>
            <a:r>
              <a:rPr lang="en-US" sz="2000"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6574ECA-2889-F340-A8D9-C76C9261D6CE}"/>
              </a:ext>
            </a:extLst>
          </p:cNvPr>
          <p:cNvSpPr>
            <a:spLocks noGrp="1"/>
          </p:cNvSpPr>
          <p:nvPr>
            <p:ph idx="1"/>
          </p:nvPr>
        </p:nvSpPr>
        <p:spPr>
          <a:xfrm>
            <a:off x="838200" y="812800"/>
            <a:ext cx="10515600" cy="5681133"/>
          </a:xfrm>
        </p:spPr>
        <p:txBody>
          <a:bodyPr>
            <a:normAutofit/>
          </a:bodyPr>
          <a:lstStyle/>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1</a:t>
            </a:r>
            <a:r>
              <a:rPr kumimoji="0" lang="en-US" sz="1800" b="0"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Purpose: to encourage expansion of telecommunication services while allowing some control of public rights-of-way (ROWs) by municipalities.</a:t>
            </a: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2</a:t>
            </a:r>
            <a:r>
              <a:rPr kumimoji="0" lang="en-US" sz="1800" b="0"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Definitions.  The Act only applies to counties with a population of 10,000 or more.  </a:t>
            </a:r>
            <a:r>
              <a:rPr kumimoji="0" lang="en-US" sz="1800" b="1"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 2(f).  Lines Only. Equipment shelters and houses are excluded from “telecommunication facilities or facilities.”  § 2(j).</a:t>
            </a: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4</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Municipality cannot enact or enforce an ordinance or assess fees for access to or use of public ROWs contrary to the Act or in addition to those in the Act.  A METRO Act permit does not include use of Muni conduit or utility poles.  § 4(3).</a:t>
            </a: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8</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Provider fee is generally $0.05 per linear foot of public ROW.  Cable providers generally exempt.  § 8(4), (11).</a:t>
            </a:r>
          </a:p>
          <a:p>
            <a:pPr marL="0" marR="0" lvl="0" indent="0" algn="just" defTabSz="914400" rtl="0" eaLnBrk="1" fontAlgn="auto" latinLnBrk="0" hangingPunct="1">
              <a:lnSpc>
                <a:spcPct val="115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10–12</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The Fees collected are distributed annually based on Act 51 Highway Distribution formulas.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14</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Authority for Municipal Broadband for Residents: Municipality may provide telecommunication or cable modem services, if: (1) It does not discriminate against other providers of the same service and (2) It does not give itself preferential treatment in public ROW access,  pole attachments, or rates for pole attachments.  Exemptions: (1) Municipal systems used only by a municipality and (2) Grandfathered systems established before December 31, 2001. Municipal systems must also meet the requirements of </a:t>
            </a:r>
            <a:r>
              <a:rPr kumimoji="0" lang="en-US" sz="1800" b="0" i="0" u="sng"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hlinkClick r:id="rId3"/>
              </a:rPr>
              <a:t>MCL 484.2252</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15</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Shot Clock: Municipality has </a:t>
            </a:r>
            <a:r>
              <a:rPr kumimoji="0" lang="en-US" sz="1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45 days</a:t>
            </a:r>
            <a:r>
              <a:rPr kumimoji="0" lang="en-US"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from the date an application is filed to approve or deny access to a public ROW.  Bonds may be a condition of the permit.</a:t>
            </a:r>
          </a:p>
          <a:p>
            <a:pPr marL="0" indent="0">
              <a:buNone/>
            </a:pPr>
            <a:endParaRPr lang="en-US" dirty="0"/>
          </a:p>
        </p:txBody>
      </p:sp>
    </p:spTree>
    <p:extLst>
      <p:ext uri="{BB962C8B-B14F-4D97-AF65-F5344CB8AC3E}">
        <p14:creationId xmlns:p14="http://schemas.microsoft.com/office/powerpoint/2010/main" val="1946420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21F89-917F-4A59-CD38-FB078D4FC0FC}"/>
              </a:ext>
            </a:extLst>
          </p:cNvPr>
          <p:cNvSpPr>
            <a:spLocks noGrp="1"/>
          </p:cNvSpPr>
          <p:nvPr>
            <p:ph type="title"/>
          </p:nvPr>
        </p:nvSpPr>
        <p:spPr/>
        <p:txBody>
          <a:bodyPr>
            <a:normAutofit fontScale="90000"/>
          </a:bodyPr>
          <a:lstStyle/>
          <a:p>
            <a:pPr algn="ctr"/>
            <a:r>
              <a:rPr lang="en-US" b="1" dirty="0">
                <a:latin typeface="Times New Roman" panose="02020603050405020304" pitchFamily="18" charset="0"/>
                <a:cs typeface="Times New Roman" panose="02020603050405020304" pitchFamily="18" charset="0"/>
              </a:rPr>
              <a:t>Telecommunication Services by Public Entity 2005 PA 235; MCL 484.2252</a:t>
            </a:r>
            <a:br>
              <a:rPr lang="en-US" dirty="0">
                <a:latin typeface="Times New Roman" panose="02020603050405020304" pitchFamily="18" charset="0"/>
                <a:cs typeface="Times New Roman" panose="02020603050405020304" pitchFamily="18" charset="0"/>
              </a:rPr>
            </a:br>
            <a:r>
              <a:rPr lang="en-US" sz="2000" u="sng" dirty="0">
                <a:latin typeface="Times New Roman" panose="02020603050405020304" pitchFamily="18" charset="0"/>
                <a:cs typeface="Times New Roman" panose="02020603050405020304" pitchFamily="18" charset="0"/>
                <a:hlinkClick r:id="rId2"/>
              </a:rPr>
              <a:t>https://www.legislature.mi.gov/Laws/MCL?objectName=mcl-484-2252</a:t>
            </a:r>
            <a:br>
              <a:rPr lang="en-US" dirty="0"/>
            </a:br>
            <a:endParaRPr lang="en-US" dirty="0"/>
          </a:p>
        </p:txBody>
      </p:sp>
      <p:sp>
        <p:nvSpPr>
          <p:cNvPr id="3" name="Content Placeholder 2">
            <a:extLst>
              <a:ext uri="{FF2B5EF4-FFF2-40B4-BE49-F238E27FC236}">
                <a16:creationId xmlns:a16="http://schemas.microsoft.com/office/drawing/2014/main" id="{F12CAA1B-FD12-3F03-6198-0E222382C54F}"/>
              </a:ext>
            </a:extLst>
          </p:cNvPr>
          <p:cNvSpPr>
            <a:spLocks noGrp="1"/>
          </p:cNvSpPr>
          <p:nvPr>
            <p:ph idx="1"/>
          </p:nvPr>
        </p:nvSpPr>
        <p:spPr>
          <a:xfrm>
            <a:off x="838200" y="1498600"/>
            <a:ext cx="10515600" cy="5071533"/>
          </a:xfrm>
        </p:spPr>
        <p:txBody>
          <a:bodyPr>
            <a:normAutofit fontScale="62500" lnSpcReduction="20000"/>
          </a:bodyPr>
          <a:lstStyle/>
          <a:p>
            <a:r>
              <a:rPr lang="en-US" b="1" dirty="0">
                <a:latin typeface="Times New Roman" panose="02020603050405020304" pitchFamily="18" charset="0"/>
                <a:cs typeface="Times New Roman" panose="02020603050405020304" pitchFamily="18" charset="0"/>
              </a:rPr>
              <a:t>§ 1</a:t>
            </a:r>
            <a:r>
              <a:rPr lang="en-US" dirty="0">
                <a:latin typeface="Times New Roman" panose="02020603050405020304" pitchFamily="18" charset="0"/>
                <a:cs typeface="Times New Roman" panose="02020603050405020304" pitchFamily="18" charset="0"/>
              </a:rPr>
              <a:t>: Public Entity may provide Telecommunications Services within its boundaries but must comply with Metro Act 2002 PA 48, MCL 484.3114, and:</a:t>
            </a:r>
          </a:p>
          <a:p>
            <a:pPr lvl="1"/>
            <a:r>
              <a:rPr lang="en-US" dirty="0">
                <a:latin typeface="Times New Roman" panose="02020603050405020304" pitchFamily="18" charset="0"/>
                <a:cs typeface="Times New Roman" panose="02020603050405020304" pitchFamily="18" charset="0"/>
              </a:rPr>
              <a:t>Issue an RFP</a:t>
            </a:r>
          </a:p>
          <a:p>
            <a:pPr lvl="1"/>
            <a:r>
              <a:rPr lang="en-US" dirty="0">
                <a:latin typeface="Times New Roman" panose="02020603050405020304" pitchFamily="18" charset="0"/>
                <a:cs typeface="Times New Roman" panose="02020603050405020304" pitchFamily="18" charset="0"/>
              </a:rPr>
              <a:t>Receive less than 3 “qualified” bids</a:t>
            </a:r>
          </a:p>
          <a:p>
            <a:pPr lvl="1"/>
            <a:r>
              <a:rPr lang="en-US" dirty="0">
                <a:latin typeface="Times New Roman" panose="02020603050405020304" pitchFamily="18" charset="0"/>
                <a:cs typeface="Times New Roman" panose="02020603050405020304" pitchFamily="18" charset="0"/>
              </a:rPr>
              <a:t>Wait at least 60 days from the date the RFP was issued</a:t>
            </a:r>
          </a:p>
          <a:p>
            <a:pPr lvl="1"/>
            <a:r>
              <a:rPr lang="en-US" dirty="0">
                <a:latin typeface="Times New Roman" panose="02020603050405020304" pitchFamily="18" charset="0"/>
                <a:cs typeface="Times New Roman" panose="02020603050405020304" pitchFamily="18" charset="0"/>
              </a:rPr>
              <a:t>Comply with RFP terms in providing the services</a:t>
            </a:r>
          </a:p>
          <a:p>
            <a:r>
              <a:rPr lang="en-US" b="1" dirty="0">
                <a:latin typeface="Times New Roman" panose="02020603050405020304" pitchFamily="18" charset="0"/>
                <a:cs typeface="Times New Roman" panose="02020603050405020304" pitchFamily="18" charset="0"/>
              </a:rPr>
              <a:t>§§ 2–3</a:t>
            </a:r>
            <a:r>
              <a:rPr lang="en-US" dirty="0">
                <a:latin typeface="Times New Roman" panose="02020603050405020304" pitchFamily="18" charset="0"/>
                <a:cs typeface="Times New Roman" panose="02020603050405020304" pitchFamily="18" charset="0"/>
              </a:rPr>
              <a:t>: Public Entity can provide beyond its borders if the other affected public entities comply with this Act.</a:t>
            </a:r>
          </a:p>
          <a:p>
            <a:r>
              <a:rPr lang="en-US" b="1" dirty="0">
                <a:latin typeface="Times New Roman" panose="02020603050405020304" pitchFamily="18" charset="0"/>
                <a:cs typeface="Times New Roman" panose="02020603050405020304" pitchFamily="18" charset="0"/>
              </a:rPr>
              <a:t>§ 4</a:t>
            </a:r>
            <a:r>
              <a:rPr lang="en-US" dirty="0">
                <a:latin typeface="Times New Roman" panose="02020603050405020304" pitchFamily="18" charset="0"/>
                <a:cs typeface="Times New Roman" panose="02020603050405020304" pitchFamily="18" charset="0"/>
              </a:rPr>
              <a:t>: No independent Boards </a:t>
            </a:r>
          </a:p>
          <a:p>
            <a:r>
              <a:rPr lang="en-US" b="1" dirty="0">
                <a:latin typeface="Times New Roman" panose="02020603050405020304" pitchFamily="18" charset="0"/>
                <a:cs typeface="Times New Roman" panose="02020603050405020304" pitchFamily="18" charset="0"/>
              </a:rPr>
              <a:t>§ 5</a:t>
            </a:r>
            <a:r>
              <a:rPr lang="en-US" dirty="0">
                <a:latin typeface="Times New Roman" panose="02020603050405020304" pitchFamily="18" charset="0"/>
                <a:cs typeface="Times New Roman" panose="02020603050405020304" pitchFamily="18" charset="0"/>
              </a:rPr>
              <a:t>. This Act does not apply to:</a:t>
            </a:r>
          </a:p>
          <a:p>
            <a:pPr lvl="0"/>
            <a:r>
              <a:rPr lang="en-US" dirty="0">
                <a:latin typeface="Times New Roman" panose="02020603050405020304" pitchFamily="18" charset="0"/>
                <a:cs typeface="Times New Roman" panose="02020603050405020304" pitchFamily="18" charset="0"/>
              </a:rPr>
              <a:t>Public safety systems</a:t>
            </a:r>
          </a:p>
          <a:p>
            <a:pPr lvl="0"/>
            <a:r>
              <a:rPr lang="en-US" dirty="0">
                <a:latin typeface="Times New Roman" panose="02020603050405020304" pitchFamily="18" charset="0"/>
                <a:cs typeface="Times New Roman" panose="02020603050405020304" pitchFamily="18" charset="0"/>
              </a:rPr>
              <a:t>System used by public entities only </a:t>
            </a:r>
          </a:p>
          <a:p>
            <a:pPr lvl="0"/>
            <a:r>
              <a:rPr lang="en-US" dirty="0">
                <a:latin typeface="Times New Roman" panose="02020603050405020304" pitchFamily="18" charset="0"/>
                <a:cs typeface="Times New Roman" panose="02020603050405020304" pitchFamily="18" charset="0"/>
              </a:rPr>
              <a:t>Grandfathered Systems effective by November 1, 2005</a:t>
            </a:r>
          </a:p>
          <a:p>
            <a:pPr lvl="0"/>
            <a:r>
              <a:rPr lang="en-US" dirty="0">
                <a:latin typeface="Times New Roman" panose="02020603050405020304" pitchFamily="18" charset="0"/>
                <a:cs typeface="Times New Roman" panose="02020603050405020304" pitchFamily="18" charset="0"/>
              </a:rPr>
              <a:t>System currently operating in another public entity</a:t>
            </a:r>
          </a:p>
          <a:p>
            <a:pPr lvl="0"/>
            <a:r>
              <a:rPr lang="en-US" dirty="0">
                <a:latin typeface="Times New Roman" panose="02020603050405020304" pitchFamily="18" charset="0"/>
                <a:cs typeface="Times New Roman" panose="02020603050405020304" pitchFamily="18" charset="0"/>
              </a:rPr>
              <a:t>Services offered by a public entity to the public within a facility owned and operated by the public entity</a:t>
            </a:r>
          </a:p>
          <a:p>
            <a:pPr lvl="0"/>
            <a:r>
              <a:rPr lang="en-US" dirty="0">
                <a:latin typeface="Times New Roman" panose="02020603050405020304" pitchFamily="18" charset="0"/>
                <a:cs typeface="Times New Roman" panose="02020603050405020304" pitchFamily="18" charset="0"/>
              </a:rPr>
              <a:t>Systems or services to advance public health, safety, and e-government services</a:t>
            </a:r>
          </a:p>
          <a:p>
            <a:r>
              <a:rPr lang="en-US" b="1" dirty="0">
                <a:latin typeface="Times New Roman" panose="02020603050405020304" pitchFamily="18" charset="0"/>
                <a:cs typeface="Times New Roman" panose="02020603050405020304" pitchFamily="18" charset="0"/>
              </a:rPr>
              <a:t>§ 6</a:t>
            </a:r>
            <a:r>
              <a:rPr lang="en-US" dirty="0">
                <a:latin typeface="Times New Roman" panose="02020603050405020304" pitchFamily="18" charset="0"/>
                <a:cs typeface="Times New Roman" panose="02020603050405020304" pitchFamily="18" charset="0"/>
              </a:rPr>
              <a:t>: Municipal Electric is exempt if energy service related</a:t>
            </a:r>
          </a:p>
          <a:p>
            <a:r>
              <a:rPr lang="en-US" b="1" dirty="0">
                <a:latin typeface="Times New Roman" panose="02020603050405020304" pitchFamily="18" charset="0"/>
                <a:cs typeface="Times New Roman" panose="02020603050405020304" pitchFamily="18" charset="0"/>
              </a:rPr>
              <a:t>§ 7</a:t>
            </a:r>
            <a:r>
              <a:rPr lang="en-US" dirty="0">
                <a:latin typeface="Times New Roman" panose="02020603050405020304" pitchFamily="18" charset="0"/>
                <a:cs typeface="Times New Roman" panose="02020603050405020304" pitchFamily="18" charset="0"/>
              </a:rPr>
              <a:t>: “Public entity” = County, City, Village, Township, or a related agency</a:t>
            </a:r>
          </a:p>
        </p:txBody>
      </p:sp>
    </p:spTree>
    <p:extLst>
      <p:ext uri="{BB962C8B-B14F-4D97-AF65-F5344CB8AC3E}">
        <p14:creationId xmlns:p14="http://schemas.microsoft.com/office/powerpoint/2010/main" val="40608703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301BB22B-189F-BEAF-D2B2-BA7604F674EB}"/>
              </a:ext>
            </a:extLst>
          </p:cNvPr>
          <p:cNvSpPr>
            <a:spLocks noGrp="1"/>
          </p:cNvSpPr>
          <p:nvPr>
            <p:ph type="title"/>
          </p:nvPr>
        </p:nvSpPr>
        <p:spPr>
          <a:xfrm>
            <a:off x="2325688" y="76200"/>
            <a:ext cx="7391400" cy="990600"/>
          </a:xfrm>
        </p:spPr>
        <p:txBody>
          <a:bodyPr/>
          <a:lstStyle/>
          <a:p>
            <a:pPr algn="ctr"/>
            <a:r>
              <a:rPr lang="en-US" altLang="en-US" b="1" dirty="0">
                <a:latin typeface="Times New Roman" panose="02020603050405020304" pitchFamily="18" charset="0"/>
                <a:ea typeface="ＭＳ Ｐゴシック" panose="020B0600070205080204" pitchFamily="34" charset="-128"/>
                <a:cs typeface="Times New Roman" panose="02020603050405020304" pitchFamily="18" charset="0"/>
              </a:rPr>
              <a:t>“</a:t>
            </a:r>
            <a:r>
              <a:rPr altLang="en-US" b="1" dirty="0">
                <a:latin typeface="Times New Roman" panose="02020603050405020304" pitchFamily="18" charset="0"/>
                <a:ea typeface="ＭＳ Ｐゴシック" panose="020B0600070205080204" pitchFamily="34" charset="-128"/>
                <a:cs typeface="Times New Roman" panose="02020603050405020304" pitchFamily="18" charset="0"/>
              </a:rPr>
              <a:t>Small</a:t>
            </a:r>
            <a:r>
              <a:rPr lang="en-US" altLang="en-US" b="1" dirty="0">
                <a:latin typeface="Times New Roman" panose="02020603050405020304" pitchFamily="18" charset="0"/>
                <a:ea typeface="ＭＳ Ｐゴシック" panose="020B0600070205080204" pitchFamily="34" charset="-128"/>
                <a:cs typeface="Times New Roman" panose="02020603050405020304" pitchFamily="18" charset="0"/>
              </a:rPr>
              <a:t>"</a:t>
            </a:r>
            <a:r>
              <a:rPr altLang="en-US" b="1" dirty="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en-US" b="1" dirty="0">
                <a:latin typeface="Times New Roman" panose="02020603050405020304" pitchFamily="18" charset="0"/>
                <a:ea typeface="ＭＳ Ｐゴシック" panose="020B0600070205080204" pitchFamily="34" charset="-128"/>
                <a:cs typeface="Times New Roman" panose="02020603050405020304" pitchFamily="18" charset="0"/>
              </a:rPr>
              <a:t>I</a:t>
            </a:r>
            <a:r>
              <a:rPr altLang="en-US" b="1" dirty="0">
                <a:latin typeface="Times New Roman" panose="02020603050405020304" pitchFamily="18" charset="0"/>
                <a:ea typeface="ＭＳ Ｐゴシック" panose="020B0600070205080204" pitchFamily="34" charset="-128"/>
                <a:cs typeface="Times New Roman" panose="02020603050405020304" pitchFamily="18" charset="0"/>
              </a:rPr>
              <a:t>sn’t So Small Is It?</a:t>
            </a:r>
          </a:p>
        </p:txBody>
      </p:sp>
      <p:pic>
        <p:nvPicPr>
          <p:cNvPr id="25603" name="Picture 2" descr="image007">
            <a:extLst>
              <a:ext uri="{FF2B5EF4-FFF2-40B4-BE49-F238E27FC236}">
                <a16:creationId xmlns:a16="http://schemas.microsoft.com/office/drawing/2014/main" id="{D1D27659-B63B-31D3-E759-DE65E31321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24074" y="1276348"/>
            <a:ext cx="2028826" cy="2459038"/>
          </a:xfrm>
        </p:spPr>
      </p:pic>
      <p:pic>
        <p:nvPicPr>
          <p:cNvPr id="25604" name="Picture 2">
            <a:extLst>
              <a:ext uri="{FF2B5EF4-FFF2-40B4-BE49-F238E27FC236}">
                <a16:creationId xmlns:a16="http://schemas.microsoft.com/office/drawing/2014/main" id="{0CE630AF-86F4-28EE-A03C-7A7C44E36F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5498" y="3735386"/>
            <a:ext cx="2057401" cy="247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5" name="Picture 2">
            <a:extLst>
              <a:ext uri="{FF2B5EF4-FFF2-40B4-BE49-F238E27FC236}">
                <a16:creationId xmlns:a16="http://schemas.microsoft.com/office/drawing/2014/main" id="{B88AA4DE-DD8F-B76D-8278-2750C4E7DE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9100" y="3749673"/>
            <a:ext cx="2079625" cy="247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Content Placeholder 3">
            <a:extLst>
              <a:ext uri="{FF2B5EF4-FFF2-40B4-BE49-F238E27FC236}">
                <a16:creationId xmlns:a16="http://schemas.microsoft.com/office/drawing/2014/main" id="{5A856ACB-B8FB-9162-FD14-262991F5B8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39100" y="1276348"/>
            <a:ext cx="2079625" cy="247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7" name="Content Placeholder 3">
            <a:extLst>
              <a:ext uri="{FF2B5EF4-FFF2-40B4-BE49-F238E27FC236}">
                <a16:creationId xmlns:a16="http://schemas.microsoft.com/office/drawing/2014/main" id="{872B07CE-FD80-4540-FEEB-5A7743E74D4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152900" y="1277143"/>
            <a:ext cx="3886200" cy="494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4B3F0-D53C-7ED6-B9DE-7B5DD8277011}"/>
              </a:ext>
            </a:extLst>
          </p:cNvPr>
          <p:cNvSpPr>
            <a:spLocks noGrp="1"/>
          </p:cNvSpPr>
          <p:nvPr>
            <p:ph type="title"/>
          </p:nvPr>
        </p:nvSpPr>
        <p:spPr>
          <a:xfrm>
            <a:off x="838200" y="1"/>
            <a:ext cx="10515600" cy="1253066"/>
          </a:xfrm>
        </p:spPr>
        <p:txBody>
          <a:bodyPr>
            <a:normAutofit/>
          </a:bodyPr>
          <a:lstStyle/>
          <a:p>
            <a:pPr algn="ctr"/>
            <a:r>
              <a:rPr lang="en-US" b="1" dirty="0">
                <a:latin typeface="Times New Roman" panose="02020603050405020304" pitchFamily="18" charset="0"/>
                <a:cs typeface="Times New Roman" panose="02020603050405020304" pitchFamily="18" charset="0"/>
              </a:rPr>
              <a:t>SMALL CELL ACT</a:t>
            </a:r>
            <a:br>
              <a:rPr lang="en-US" b="1" dirty="0">
                <a:latin typeface="Times New Roman" panose="02020603050405020304" pitchFamily="18" charset="0"/>
                <a:cs typeface="Times New Roman" panose="02020603050405020304" pitchFamily="18" charset="0"/>
              </a:rPr>
            </a:br>
            <a:r>
              <a:rPr lang="en-US" sz="1800" b="1" u="sng" dirty="0">
                <a:latin typeface="Times New Roman" panose="02020603050405020304" pitchFamily="18" charset="0"/>
                <a:cs typeface="Times New Roman" panose="02020603050405020304" pitchFamily="18" charset="0"/>
                <a:hlinkClick r:id="rId2"/>
              </a:rPr>
              <a:t>https://www.legislature.mi.gov/Laws/MCL?objectName=mcl-Act-365-of-2018</a:t>
            </a:r>
            <a:r>
              <a:rPr lang="en-US" sz="1800" b="1" dirty="0">
                <a:latin typeface="Times New Roman" panose="02020603050405020304" pitchFamily="18" charset="0"/>
                <a:cs typeface="Times New Roman" panose="02020603050405020304" pitchFamily="18" charset="0"/>
              </a:rPr>
              <a:t> </a:t>
            </a:r>
            <a:br>
              <a:rPr lang="en-US" sz="2000" dirty="0">
                <a:latin typeface="Times New Roman" panose="02020603050405020304" pitchFamily="18" charset="0"/>
                <a:cs typeface="Times New Roman" panose="02020603050405020304" pitchFamily="18" charset="0"/>
              </a:rPr>
            </a:br>
            <a:endParaRPr lang="en-US" sz="2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8712681-9D42-A410-8124-88F4ACBCD61B}"/>
              </a:ext>
            </a:extLst>
          </p:cNvPr>
          <p:cNvSpPr>
            <a:spLocks noGrp="1"/>
          </p:cNvSpPr>
          <p:nvPr>
            <p:ph idx="1"/>
          </p:nvPr>
        </p:nvSpPr>
        <p:spPr>
          <a:xfrm>
            <a:off x="838200" y="1092200"/>
            <a:ext cx="10515600" cy="5084763"/>
          </a:xfrm>
        </p:spPr>
        <p:txBody>
          <a:bodyPr>
            <a:normAutofit fontScale="92500" lnSpcReduction="10000"/>
          </a:bodyPr>
          <a:lstStyle/>
          <a:p>
            <a:pPr marL="0" indent="0">
              <a:buNone/>
            </a:pPr>
            <a:r>
              <a:rPr lang="en-US" b="1" dirty="0"/>
              <a:t>§ 1</a:t>
            </a:r>
            <a:r>
              <a:rPr lang="en-US" dirty="0"/>
              <a:t>: Purpose: to encourage expansion of wireless networks and access to wireless services while still allowing some control and management of public rights-of-way (ROWs) by municipalities</a:t>
            </a:r>
          </a:p>
          <a:p>
            <a:pPr marL="0" indent="0">
              <a:buNone/>
            </a:pPr>
            <a:r>
              <a:rPr lang="en-US" b="1" dirty="0"/>
              <a:t>§ 3–9</a:t>
            </a:r>
            <a:r>
              <a:rPr lang="en-US" dirty="0"/>
              <a:t>: Definitions.  Micro wireless facility: no larger than 24"×15"×12"; exterior antenna no longer than 11".  § 7(c).  </a:t>
            </a:r>
            <a:r>
              <a:rPr lang="en-US" b="1" dirty="0"/>
              <a:t>Small cell wireless facility: no larger than 6 ft; wireless equipment limited to 25 ft</a:t>
            </a:r>
            <a:r>
              <a:rPr lang="en-US" b="1" baseline="30000" dirty="0"/>
              <a:t>3 </a:t>
            </a:r>
            <a:r>
              <a:rPr lang="en-US" b="1" dirty="0"/>
              <a:t>§7(j).</a:t>
            </a:r>
            <a:endParaRPr lang="en-US" dirty="0"/>
          </a:p>
          <a:p>
            <a:pPr marL="0" indent="0">
              <a:buNone/>
            </a:pPr>
            <a:r>
              <a:rPr lang="en-US" b="1" dirty="0"/>
              <a:t>§ 13</a:t>
            </a:r>
            <a:r>
              <a:rPr lang="en-US" dirty="0"/>
              <a:t>: No exclusive arrangement for use of public ROW.  § 13(2).  Annual collocation fee cap: $20 for poles erected before the Act’s effective date; $125 for poles erected on or after; 10% increase every 5 years.  § 13(3).  </a:t>
            </a:r>
            <a:r>
              <a:rPr lang="en-US" b="1" dirty="0"/>
              <a:t>Facilities that meet height requirements of § 13(5) are not subject to zoning review or approval.</a:t>
            </a:r>
          </a:p>
          <a:p>
            <a:pPr marL="0" indent="0">
              <a:buNone/>
            </a:pPr>
            <a:r>
              <a:rPr lang="en-US" b="1" dirty="0"/>
              <a:t>§§ 13-19 Fees &amp; Timelines. See Summary Handout.</a:t>
            </a:r>
          </a:p>
          <a:p>
            <a:pPr marL="0" indent="0">
              <a:buNone/>
            </a:pPr>
            <a:r>
              <a:rPr lang="en-US" b="1" dirty="0"/>
              <a:t>§ 33</a:t>
            </a:r>
            <a:r>
              <a:rPr lang="en-US" dirty="0"/>
              <a:t>: Municipality may adopt bonding requirements up to $1,000 per facility if certain conditions are met.</a:t>
            </a:r>
          </a:p>
          <a:p>
            <a:pPr marL="0" indent="0">
              <a:buNone/>
            </a:pPr>
            <a:endParaRPr lang="en-US" b="1" dirty="0"/>
          </a:p>
          <a:p>
            <a:pPr marL="0" indent="0">
              <a:buNone/>
            </a:pPr>
            <a:endParaRPr lang="en-US" b="1" dirty="0"/>
          </a:p>
          <a:p>
            <a:pPr marL="0" indent="0">
              <a:buNone/>
            </a:pPr>
            <a:endParaRPr lang="en-US" dirty="0"/>
          </a:p>
        </p:txBody>
      </p:sp>
    </p:spTree>
    <p:extLst>
      <p:ext uri="{BB962C8B-B14F-4D97-AF65-F5344CB8AC3E}">
        <p14:creationId xmlns:p14="http://schemas.microsoft.com/office/powerpoint/2010/main" val="231325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C2DD90-2C1C-5A4A-B4FD-32EFF224DB75}"/>
              </a:ext>
            </a:extLst>
          </p:cNvPr>
          <p:cNvSpPr>
            <a:spLocks noGrp="1"/>
          </p:cNvSpPr>
          <p:nvPr>
            <p:ph idx="1"/>
          </p:nvPr>
        </p:nvSpPr>
        <p:spPr>
          <a:xfrm>
            <a:off x="550333" y="1988169"/>
            <a:ext cx="11192933" cy="4869831"/>
          </a:xfrm>
        </p:spPr>
        <p:txBody>
          <a:bodyPr>
            <a:normAutofit fontScale="55000" lnSpcReduction="20000"/>
          </a:bodyPr>
          <a:lstStyle/>
          <a:p>
            <a:r>
              <a:rPr lang="en-US" b="1" dirty="0"/>
              <a:t>§ 1</a:t>
            </a:r>
            <a:r>
              <a:rPr lang="en-US" dirty="0"/>
              <a:t>: Definitions.  § 1(2)(a)-(r).  “Video service” means video programming, cable services, IPTV, or OVS provided through facilities located at least in part in the public rights-of-way without regard to delivery technology, including internet protocol technology . . . .”  § 1(2)(p).</a:t>
            </a:r>
          </a:p>
          <a:p>
            <a:r>
              <a:rPr lang="en-US" b="1" dirty="0"/>
              <a:t>§ 2</a:t>
            </a:r>
            <a:r>
              <a:rPr lang="en-US" dirty="0"/>
              <a:t>: 10 Year franchise required. Form set by State. Issued by Municipality. See </a:t>
            </a:r>
            <a:r>
              <a:rPr lang="en-US" i="1" dirty="0"/>
              <a:t>Detroit v Comcast</a:t>
            </a:r>
            <a:r>
              <a:rPr lang="en-US" dirty="0"/>
              <a:t>, 879 F Supp 2d 680 (ED Mich, 2012).</a:t>
            </a:r>
          </a:p>
          <a:p>
            <a:r>
              <a:rPr lang="en-US" b="1" dirty="0"/>
              <a:t>§ 3:</a:t>
            </a:r>
            <a:r>
              <a:rPr lang="en-US" dirty="0"/>
              <a:t> Application: </a:t>
            </a:r>
            <a:r>
              <a:rPr lang="en-US" b="1" dirty="0">
                <a:solidFill>
                  <a:srgbClr val="FF0000"/>
                </a:solidFill>
              </a:rPr>
              <a:t>15 business days</a:t>
            </a:r>
            <a:r>
              <a:rPr lang="en-US" dirty="0">
                <a:solidFill>
                  <a:srgbClr val="FF0000"/>
                </a:solidFill>
              </a:rPr>
              <a:t> to notify applicant if incomplete. </a:t>
            </a:r>
            <a:r>
              <a:rPr lang="en-US" b="1" dirty="0">
                <a:solidFill>
                  <a:srgbClr val="FF0000"/>
                </a:solidFill>
              </a:rPr>
              <a:t>30 days to approve</a:t>
            </a:r>
            <a:r>
              <a:rPr lang="en-US" dirty="0"/>
              <a:t> a complete application. Franchise transferable, modified or terminated with notice to franchisor. No in-kind demands permitted.</a:t>
            </a:r>
          </a:p>
          <a:p>
            <a:r>
              <a:rPr lang="en-US" b="1" dirty="0"/>
              <a:t>§ 4</a:t>
            </a:r>
            <a:r>
              <a:rPr lang="en-US" dirty="0"/>
              <a:t>.  Public Access, Education and Government (PEG) Channels: Maintain same number and quality of channels.</a:t>
            </a:r>
          </a:p>
          <a:p>
            <a:r>
              <a:rPr lang="en-US" b="1" dirty="0"/>
              <a:t>§ 5</a:t>
            </a:r>
            <a:r>
              <a:rPr lang="en-US" dirty="0"/>
              <a:t>. Franchise Renewal: At discretion of Provider. See </a:t>
            </a:r>
            <a:r>
              <a:rPr lang="en-US" i="1" dirty="0"/>
              <a:t>Dearborn v Comcast</a:t>
            </a:r>
            <a:r>
              <a:rPr lang="en-US" dirty="0"/>
              <a:t>.</a:t>
            </a:r>
          </a:p>
          <a:p>
            <a:r>
              <a:rPr lang="en-US" b="1" dirty="0"/>
              <a:t>§ 6</a:t>
            </a:r>
            <a:r>
              <a:rPr lang="en-US" dirty="0"/>
              <a:t>. Franchise Fee: Up to </a:t>
            </a:r>
            <a:r>
              <a:rPr lang="en-US" b="1" dirty="0"/>
              <a:t>5% of Gross Revenue</a:t>
            </a:r>
            <a:r>
              <a:rPr lang="en-US" dirty="0"/>
              <a:t> derived from all sales within a franchisor’s boundaries.  § 6(1)-(7).  PEG Fees: Up to 2% of Gross Revenue.  § 6(8)-(10).  See FCC § 621 Orders.</a:t>
            </a:r>
          </a:p>
          <a:p>
            <a:r>
              <a:rPr lang="en-US" b="1" dirty="0"/>
              <a:t>§ 7</a:t>
            </a:r>
            <a:r>
              <a:rPr lang="en-US" dirty="0"/>
              <a:t>: Audits: Franchisor may request a </a:t>
            </a:r>
            <a:r>
              <a:rPr lang="en-US" b="1" dirty="0"/>
              <a:t>24 month look back</a:t>
            </a:r>
            <a:r>
              <a:rPr lang="en-US" dirty="0"/>
              <a:t> audit. </a:t>
            </a:r>
            <a:r>
              <a:rPr lang="en-US" b="1" dirty="0"/>
              <a:t>3-year Statute of Limitation</a:t>
            </a:r>
            <a:r>
              <a:rPr lang="en-US" dirty="0"/>
              <a:t>.  § 7(3)-(4). Fees may be itemized on subscriber bills. Not a “Pass thru”.</a:t>
            </a:r>
          </a:p>
          <a:p>
            <a:r>
              <a:rPr lang="en-US" b="1" dirty="0"/>
              <a:t>§ 8</a:t>
            </a:r>
            <a:r>
              <a:rPr lang="en-US" dirty="0"/>
              <a:t>:  </a:t>
            </a:r>
            <a:r>
              <a:rPr lang="en-US" b="1" dirty="0"/>
              <a:t>Free Access to ROW and public places and buildings. (Due to Franchise)</a:t>
            </a:r>
          </a:p>
          <a:p>
            <a:r>
              <a:rPr lang="en-US" b="1" dirty="0"/>
              <a:t>§ 9</a:t>
            </a:r>
            <a:r>
              <a:rPr lang="en-US" dirty="0"/>
              <a:t>: Anti-Redline Provision: Of limited value. See Federal Cable Act Requirements.</a:t>
            </a:r>
          </a:p>
          <a:p>
            <a:r>
              <a:rPr lang="en-US" b="1" dirty="0"/>
              <a:t>§ 10</a:t>
            </a:r>
            <a:r>
              <a:rPr lang="en-US" dirty="0"/>
              <a:t>: Customer Service Rules for Providers and Dispute Resolution: Failure to resolve disputes prior to MPSC Final Ruling shall result in loser paying opposition’s actual costs.</a:t>
            </a:r>
          </a:p>
          <a:p>
            <a:r>
              <a:rPr lang="en-US" b="1" dirty="0"/>
              <a:t>§ 11</a:t>
            </a:r>
            <a:r>
              <a:rPr lang="en-US" dirty="0"/>
              <a:t>: Trade Secrets including Areas of Coverage are FOIA exempt.</a:t>
            </a:r>
          </a:p>
          <a:p>
            <a:r>
              <a:rPr lang="en-US" b="1" dirty="0"/>
              <a:t>§ 12</a:t>
            </a:r>
            <a:r>
              <a:rPr lang="en-US" dirty="0"/>
              <a:t>: MPSC to issues Annual Report on state of competition.</a:t>
            </a:r>
          </a:p>
          <a:p>
            <a:r>
              <a:rPr lang="en-US" b="1" dirty="0"/>
              <a:t>§ 13</a:t>
            </a:r>
            <a:r>
              <a:rPr lang="en-US" dirty="0"/>
              <a:t>:  Voluntary Franchise: Different Terms Permitted. All Providers to be provided same terms.</a:t>
            </a:r>
          </a:p>
          <a:p>
            <a:pPr marL="0" indent="0">
              <a:buNone/>
            </a:pPr>
            <a:endParaRPr lang="en-US" dirty="0"/>
          </a:p>
        </p:txBody>
      </p:sp>
      <p:sp>
        <p:nvSpPr>
          <p:cNvPr id="4" name="Title 3">
            <a:extLst>
              <a:ext uri="{FF2B5EF4-FFF2-40B4-BE49-F238E27FC236}">
                <a16:creationId xmlns:a16="http://schemas.microsoft.com/office/drawing/2014/main" id="{9BD13860-BCC9-EF9C-F224-FA0F5122CA26}"/>
              </a:ext>
            </a:extLst>
          </p:cNvPr>
          <p:cNvSpPr txBox="1">
            <a:spLocks noGrp="1"/>
          </p:cNvSpPr>
          <p:nvPr>
            <p:ph type="title"/>
          </p:nvPr>
        </p:nvSpPr>
        <p:spPr>
          <a:xfrm>
            <a:off x="838200" y="247693"/>
            <a:ext cx="10515600" cy="1560427"/>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Uniform Video Services Local Franchise Act 2006 PA 480; MCL 484.3301 et seq </a:t>
            </a:r>
            <a:r>
              <a:rPr lang="en-US" sz="1800" b="1" u="sng" dirty="0">
                <a:latin typeface="Times New Roman" panose="02020603050405020304" pitchFamily="18" charset="0"/>
                <a:cs typeface="Times New Roman" panose="02020603050405020304" pitchFamily="18" charset="0"/>
                <a:hlinkClick r:id="rId2"/>
              </a:rPr>
              <a:t>https://www.legislature.mi.gov/Laws/MCL?objectName=mcl-act-480-of-2006</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79337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E727-5FD3-A58F-0911-2BAD7A5C70AD}"/>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RR’s vs Telecoms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t>
            </a:r>
            <a:r>
              <a:rPr lang="en-US" sz="3200" b="1" dirty="0">
                <a:latin typeface="Times New Roman" panose="02020603050405020304" pitchFamily="18" charset="0"/>
                <a:cs typeface="Times New Roman" panose="02020603050405020304" pitchFamily="18" charset="0"/>
              </a:rPr>
              <a:t>Anybody Want to Buy a Ticket to That Scrap?)</a:t>
            </a:r>
          </a:p>
        </p:txBody>
      </p:sp>
      <p:sp>
        <p:nvSpPr>
          <p:cNvPr id="3" name="Content Placeholder 2">
            <a:extLst>
              <a:ext uri="{FF2B5EF4-FFF2-40B4-BE49-F238E27FC236}">
                <a16:creationId xmlns:a16="http://schemas.microsoft.com/office/drawing/2014/main" id="{68BF3F49-4A01-97DC-56A8-879AC5C21271}"/>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January 24, 2025 165658 NORFOLK SOUTHERN RAILWAY COMPANY, Plaintiff-Appellant, v SC: 165658 COA: 359420 Ingham CC: 21-000332-CB METRO FIBERNET, LLC, Defendant-Appellee. </a:t>
            </a:r>
          </a:p>
          <a:p>
            <a:r>
              <a:rPr lang="en-US" sz="1800" dirty="0">
                <a:latin typeface="Times New Roman" panose="02020603050405020304" pitchFamily="18" charset="0"/>
                <a:cs typeface="Times New Roman" panose="02020603050405020304" pitchFamily="18" charset="0"/>
                <a:hlinkClick r:id="rId2"/>
              </a:rPr>
              <a:t>https://www.courts.michigan.gov/49d949/siteassets/case-documents/uploads/sct/public/orders/165658_122_01.pdf</a:t>
            </a:r>
            <a:r>
              <a:rPr lang="en-US" sz="1800" dirty="0">
                <a:latin typeface="Times New Roman" panose="02020603050405020304" pitchFamily="18" charset="0"/>
                <a:cs typeface="Times New Roman" panose="02020603050405020304" pitchFamily="18" charset="0"/>
              </a:rPr>
              <a:t> </a:t>
            </a:r>
          </a:p>
          <a:p>
            <a:r>
              <a:rPr lang="en-US" dirty="0"/>
              <a:t>The majority opinion, supported by Chief Justice Clement, held that Metronet was authorized to install underground cables under the railroad tracks as long as it obtained the necessary permits from the municipality, in accordance with Michigan Compiled Laws (MCL) 247.183(1) </a:t>
            </a:r>
            <a:r>
              <a:rPr lang="en-US" sz="1900" dirty="0">
                <a:hlinkClick r:id="rId3"/>
              </a:rPr>
              <a:t>https://www.legislature.mi.gov/Laws/MCL?objectName=MCL-247-183</a:t>
            </a:r>
            <a:r>
              <a:rPr lang="en-US" sz="1900" dirty="0"/>
              <a:t> </a:t>
            </a:r>
            <a:r>
              <a:rPr lang="en-US" dirty="0"/>
              <a:t>and </a:t>
            </a:r>
            <a:r>
              <a:rPr lang="en-US" dirty="0">
                <a:hlinkClick r:id="rId4">
                  <a:extLst>
                    <a:ext uri="{A12FA001-AC4F-418D-AE19-62706E023703}">
                      <ahyp:hlinkClr xmlns:ahyp="http://schemas.microsoft.com/office/drawing/2018/hyperlinkcolor" val="tx"/>
                    </a:ext>
                  </a:extLst>
                </a:hlinkClick>
              </a:rPr>
              <a:t>MCL 484.3105</a:t>
            </a:r>
            <a:r>
              <a:rPr lang="en-US" dirty="0"/>
              <a:t>. </a:t>
            </a:r>
            <a:r>
              <a:rPr lang="en-US" sz="1900" dirty="0">
                <a:hlinkClick r:id="rId5"/>
              </a:rPr>
              <a:t>https://www.legislature.mi.gov/Laws/MCL?objectName=mcl-484-3105</a:t>
            </a:r>
            <a:r>
              <a:rPr lang="en-US" dirty="0"/>
              <a:t> </a:t>
            </a:r>
            <a:endParaRPr lang="en-US" sz="1800"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Mich Locals and smaller telecoms? Going with the S Ct.</a:t>
            </a:r>
          </a:p>
          <a:p>
            <a:r>
              <a:rPr lang="en-US" dirty="0">
                <a:latin typeface="Times New Roman" panose="02020603050405020304" pitchFamily="18" charset="0"/>
                <a:cs typeface="Times New Roman" panose="02020603050405020304" pitchFamily="18" charset="0"/>
              </a:rPr>
              <a:t>Larger Telecoms? Going with RR National Policies </a:t>
            </a:r>
          </a:p>
        </p:txBody>
      </p:sp>
    </p:spTree>
    <p:extLst>
      <p:ext uri="{BB962C8B-B14F-4D97-AF65-F5344CB8AC3E}">
        <p14:creationId xmlns:p14="http://schemas.microsoft.com/office/powerpoint/2010/main" val="3653106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28A1B-2AB3-506A-EDB1-A2DAAE93A3C0}"/>
              </a:ext>
            </a:extLst>
          </p:cNvPr>
          <p:cNvSpPr>
            <a:spLocks noGrp="1"/>
          </p:cNvSpPr>
          <p:nvPr>
            <p:ph type="title"/>
          </p:nvPr>
        </p:nvSpPr>
        <p:spPr/>
        <p:txBody>
          <a:bodyPr>
            <a:normAutofit/>
          </a:bodyPr>
          <a:lstStyle/>
          <a:p>
            <a:pPr algn="ctr"/>
            <a:r>
              <a:rPr lang="en-US" b="1" dirty="0"/>
              <a:t>To Do Next Time??</a:t>
            </a:r>
          </a:p>
        </p:txBody>
      </p:sp>
      <p:sp>
        <p:nvSpPr>
          <p:cNvPr id="3" name="Content Placeholder 2">
            <a:extLst>
              <a:ext uri="{FF2B5EF4-FFF2-40B4-BE49-F238E27FC236}">
                <a16:creationId xmlns:a16="http://schemas.microsoft.com/office/drawing/2014/main" id="{BC51F2A5-4444-7CCA-20FE-E614BC96EA40}"/>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Michigan Zoning Enabling Act Re Cell Tower</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Act 110 of 2006</a:t>
            </a:r>
          </a:p>
          <a:p>
            <a:pPr lvl="1"/>
            <a:r>
              <a:rPr lang="en-US" dirty="0">
                <a:latin typeface="Times New Roman" panose="02020603050405020304" pitchFamily="18" charset="0"/>
                <a:cs typeface="Times New Roman" panose="02020603050405020304" pitchFamily="18" charset="0"/>
              </a:rPr>
              <a:t>Versus Cell Towers on Municipal Property</a:t>
            </a:r>
          </a:p>
          <a:p>
            <a:pPr lvl="1"/>
            <a:r>
              <a:rPr lang="en-US" dirty="0">
                <a:latin typeface="Times New Roman" panose="02020603050405020304" pitchFamily="18" charset="0"/>
                <a:cs typeface="Times New Roman" panose="02020603050405020304" pitchFamily="18" charset="0"/>
              </a:rPr>
              <a:t>Federal Law Sec 6409 Etal</a:t>
            </a:r>
          </a:p>
          <a:p>
            <a:pPr lvl="1"/>
            <a:r>
              <a:rPr lang="en-US" dirty="0">
                <a:latin typeface="Times New Roman" panose="02020603050405020304" pitchFamily="18" charset="0"/>
                <a:cs typeface="Times New Roman" panose="02020603050405020304" pitchFamily="18" charset="0"/>
              </a:rPr>
              <a:t>Cells on Buildings – FCC OTARD Rules</a:t>
            </a:r>
          </a:p>
          <a:p>
            <a:r>
              <a:rPr lang="en-US" dirty="0">
                <a:latin typeface="Times New Roman" panose="02020603050405020304" pitchFamily="18" charset="0"/>
                <a:cs typeface="Times New Roman" panose="02020603050405020304" pitchFamily="18" charset="0"/>
              </a:rPr>
              <a:t>Electric franchises</a:t>
            </a:r>
          </a:p>
          <a:p>
            <a:pPr lvl="1"/>
            <a:r>
              <a:rPr lang="en-US" dirty="0">
                <a:latin typeface="Times New Roman" panose="02020603050405020304" pitchFamily="18" charset="0"/>
                <a:cs typeface="Times New Roman" panose="02020603050405020304" pitchFamily="18" charset="0"/>
              </a:rPr>
              <a:t>Village of </a:t>
            </a:r>
            <a:r>
              <a:rPr lang="en-US" dirty="0" err="1">
                <a:latin typeface="Times New Roman" panose="02020603050405020304" pitchFamily="18" charset="0"/>
                <a:cs typeface="Times New Roman" panose="02020603050405020304" pitchFamily="18" charset="0"/>
              </a:rPr>
              <a:t>Lanse</a:t>
            </a:r>
            <a:r>
              <a:rPr lang="en-US" dirty="0">
                <a:latin typeface="Times New Roman" panose="02020603050405020304" pitchFamily="18" charset="0"/>
                <a:cs typeface="Times New Roman" panose="02020603050405020304" pitchFamily="18" charset="0"/>
              </a:rPr>
              <a:t> opinion</a:t>
            </a:r>
          </a:p>
          <a:p>
            <a:r>
              <a:rPr lang="en-US" dirty="0">
                <a:latin typeface="Times New Roman" panose="02020603050405020304" pitchFamily="18" charset="0"/>
                <a:cs typeface="Times New Roman" panose="02020603050405020304" pitchFamily="18" charset="0"/>
              </a:rPr>
              <a:t> What Else?</a:t>
            </a:r>
          </a:p>
          <a:p>
            <a:endParaRPr lang="en-US" dirty="0"/>
          </a:p>
        </p:txBody>
      </p:sp>
    </p:spTree>
    <p:extLst>
      <p:ext uri="{BB962C8B-B14F-4D97-AF65-F5344CB8AC3E}">
        <p14:creationId xmlns:p14="http://schemas.microsoft.com/office/powerpoint/2010/main" val="42215101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D45D-525E-B3DC-07F7-75A99F3BC2AF}"/>
              </a:ext>
            </a:extLst>
          </p:cNvPr>
          <p:cNvSpPr>
            <a:spLocks noGrp="1"/>
          </p:cNvSpPr>
          <p:nvPr>
            <p:ph type="title"/>
          </p:nvPr>
        </p:nvSpPr>
        <p:spPr>
          <a:xfrm>
            <a:off x="1981200" y="274639"/>
            <a:ext cx="8229600" cy="46037"/>
          </a:xfrm>
        </p:spPr>
        <p:txBody>
          <a:bodyPr rtlCol="0">
            <a:normAutofit fontScale="90000"/>
          </a:bodyPr>
          <a:lstStyle/>
          <a:p>
            <a:pPr>
              <a:defRPr/>
            </a:pPr>
            <a:endParaRPr/>
          </a:p>
        </p:txBody>
      </p:sp>
      <p:sp>
        <p:nvSpPr>
          <p:cNvPr id="3" name="Content Placeholder 2">
            <a:extLst>
              <a:ext uri="{FF2B5EF4-FFF2-40B4-BE49-F238E27FC236}">
                <a16:creationId xmlns:a16="http://schemas.microsoft.com/office/drawing/2014/main" id="{FE320160-B8D0-B4DE-63C8-2B7EC1151803}"/>
              </a:ext>
            </a:extLst>
          </p:cNvPr>
          <p:cNvSpPr>
            <a:spLocks noGrp="1"/>
          </p:cNvSpPr>
          <p:nvPr>
            <p:ph idx="1"/>
          </p:nvPr>
        </p:nvSpPr>
        <p:spPr>
          <a:xfrm>
            <a:off x="1981200" y="41276"/>
            <a:ext cx="8229600" cy="6664325"/>
          </a:xfrm>
        </p:spPr>
        <p:txBody>
          <a:bodyPr rtlCol="0">
            <a:normAutofit fontScale="25000" lnSpcReduction="20000"/>
          </a:bodyPr>
          <a:lstStyle/>
          <a:p>
            <a:pPr>
              <a:defRPr/>
            </a:pPr>
            <a:endParaRPr lang="en-US" dirty="0"/>
          </a:p>
          <a:p>
            <a:pPr marL="0" indent="0" algn="ctr">
              <a:buNone/>
              <a:defRPr/>
            </a:pPr>
            <a:r>
              <a:rPr lang="en-US" sz="9600" b="1" dirty="0">
                <a:solidFill>
                  <a:srgbClr val="003399"/>
                </a:solidFill>
              </a:rPr>
              <a:t>Michael J. Watza Biography</a:t>
            </a:r>
            <a:endParaRPr lang="en-US" sz="9600" dirty="0">
              <a:solidFill>
                <a:srgbClr val="003399"/>
              </a:solidFill>
            </a:endParaRPr>
          </a:p>
          <a:p>
            <a:pPr marL="0" indent="0" algn="ctr">
              <a:buNone/>
              <a:defRPr/>
            </a:pPr>
            <a:r>
              <a:rPr lang="en-US" sz="4800" b="1" dirty="0">
                <a:solidFill>
                  <a:srgbClr val="003399"/>
                </a:solidFill>
              </a:rPr>
              <a:t>Martindale Hubbell AV Rating</a:t>
            </a:r>
          </a:p>
          <a:p>
            <a:pPr marL="0" indent="0" algn="ctr">
              <a:buNone/>
              <a:defRPr/>
            </a:pPr>
            <a:r>
              <a:rPr lang="en-US" sz="4800" b="1" dirty="0">
                <a:solidFill>
                  <a:srgbClr val="003399"/>
                </a:solidFill>
              </a:rPr>
              <a:t>Super Lawyer Designation</a:t>
            </a:r>
          </a:p>
          <a:p>
            <a:pPr marL="0" indent="0" algn="ctr">
              <a:buNone/>
              <a:defRPr/>
            </a:pPr>
            <a:r>
              <a:rPr lang="en-US" sz="4800" b="1" dirty="0">
                <a:solidFill>
                  <a:srgbClr val="003399"/>
                </a:solidFill>
              </a:rPr>
              <a:t>Detroit Business Top Lawyer</a:t>
            </a:r>
          </a:p>
          <a:p>
            <a:pPr>
              <a:defRPr/>
            </a:pPr>
            <a:r>
              <a:rPr lang="en-US" sz="4800" dirty="0">
                <a:solidFill>
                  <a:srgbClr val="003399"/>
                </a:solidFill>
              </a:rPr>
              <a:t>Mr. Watza's practice provides litigated, legislative and regulatory solutions on behalf of municipal, and nonprofit sector clients concerning legislation, Complex Litigation, Governance Issues, Telecommunications including Cable and Cell Towers, Energy, Gaming and Insurance.</a:t>
            </a:r>
          </a:p>
          <a:p>
            <a:pPr>
              <a:defRPr/>
            </a:pPr>
            <a:r>
              <a:rPr lang="en-US" sz="4800" dirty="0">
                <a:solidFill>
                  <a:srgbClr val="003399"/>
                </a:solidFill>
              </a:rPr>
              <a:t>Michael has managed multiple legislative initiatives, represented clients in State and Federal trial and appellate courts as well as attended to regulatory matters before State agencies and the Federal Communications Commission and Department of Transportation (PHSMA).</a:t>
            </a:r>
          </a:p>
          <a:p>
            <a:pPr>
              <a:defRPr/>
            </a:pPr>
            <a:r>
              <a:rPr lang="en-US" sz="4800" dirty="0">
                <a:solidFill>
                  <a:srgbClr val="003399"/>
                </a:solidFill>
              </a:rPr>
              <a:t>Michael has represented clients in the halls of the Michigan Legislature and Congress through negotiation, drafting and testimony regarding legislation on various issues including energy, transmission line siting,</a:t>
            </a:r>
            <a:r>
              <a:rPr lang="en-US" sz="4800" b="1" dirty="0">
                <a:solidFill>
                  <a:srgbClr val="003399"/>
                </a:solidFill>
              </a:rPr>
              <a:t> </a:t>
            </a:r>
            <a:r>
              <a:rPr lang="en-US" sz="4800" dirty="0">
                <a:solidFill>
                  <a:srgbClr val="003399"/>
                </a:solidFill>
              </a:rPr>
              <a:t>telecommunications (cable and cell towers), pipeline regulation, the formation of inter-governmental authorities and tort reform.</a:t>
            </a:r>
          </a:p>
          <a:p>
            <a:pPr>
              <a:defRPr/>
            </a:pPr>
            <a:r>
              <a:rPr lang="en-US" sz="4800" dirty="0">
                <a:solidFill>
                  <a:srgbClr val="003399"/>
                </a:solidFill>
              </a:rPr>
              <a:t>Michael also serves as General Counsel to PROTEC - a consortium of over 100 communities, General counsel to Merit Network, a University affiliated nonprofit, Chair of the Novi EDC, Chair of Attorney Grievance Commission Grievance Panel #9, Past Chair of the Administrative and Regulatory Law Section of the State Bar and the Government Law Section of the State Bar, Chair of the International Municipal Lawyers Telecommunications Committee and past board member of the Michigan Gaming Control Board and Covenant House Central School Board in Detroit.</a:t>
            </a:r>
          </a:p>
          <a:p>
            <a:pPr>
              <a:defRPr/>
            </a:pPr>
            <a:r>
              <a:rPr lang="en-US" sz="4800" dirty="0">
                <a:solidFill>
                  <a:srgbClr val="003399"/>
                </a:solidFill>
              </a:rPr>
              <a:t>Michael has served as an adjunct faculty member at Michigan State University College of Law having taught Communications Law and Policy and Ethics and the Practice of Law and the faculty of the Michigan State University Institute for Public Utilities.</a:t>
            </a:r>
          </a:p>
          <a:p>
            <a:pPr>
              <a:defRPr/>
            </a:pPr>
            <a:r>
              <a:rPr lang="en-US" sz="4800" dirty="0">
                <a:solidFill>
                  <a:srgbClr val="003399"/>
                </a:solidFill>
              </a:rPr>
              <a:t>In 2008, Michael successfully led a coalition of Michigan Cities to Federal Court and Congress to oppose Comcast’s effort to move PEG channels to the 900 channel range resulting in, among other things, an apology by Comcast to Congress.</a:t>
            </a:r>
          </a:p>
          <a:p>
            <a:pPr>
              <a:defRPr/>
            </a:pPr>
            <a:r>
              <a:rPr lang="en-US" sz="4800" dirty="0">
                <a:solidFill>
                  <a:srgbClr val="003399"/>
                </a:solidFill>
              </a:rPr>
              <a:t>Michael provided the legal components to the development of the 1st new Municipal Broadband projects in Sebewaing, Marshall and several other communities across Michigan, as well as leading the defense of Rights of Way and Public Spaces across all industries that seek access.</a:t>
            </a:r>
          </a:p>
          <a:p>
            <a:pPr marL="914400" lvl="2" indent="0">
              <a:buNone/>
              <a:defRPr/>
            </a:pPr>
            <a:r>
              <a:rPr lang="en-US" sz="4000" b="1" dirty="0">
                <a:solidFill>
                  <a:srgbClr val="003399"/>
                </a:solidFill>
              </a:rPr>
              <a:t>		                                   </a:t>
            </a:r>
          </a:p>
          <a:p>
            <a:pPr marL="914400" lvl="2" indent="0">
              <a:buNone/>
              <a:defRPr/>
            </a:pPr>
            <a:r>
              <a:rPr lang="en-US" sz="4000" b="1" dirty="0">
                <a:solidFill>
                  <a:srgbClr val="003399"/>
                </a:solidFill>
              </a:rPr>
              <a:t>			Michael J. Watza </a:t>
            </a:r>
          </a:p>
          <a:p>
            <a:pPr marL="914400" lvl="2" indent="0">
              <a:buNone/>
              <a:defRPr/>
            </a:pPr>
            <a:r>
              <a:rPr lang="en-US" sz="4000" b="1" dirty="0">
                <a:solidFill>
                  <a:srgbClr val="003399"/>
                </a:solidFill>
              </a:rPr>
              <a:t>			Bloom Sluggett PC</a:t>
            </a:r>
          </a:p>
          <a:p>
            <a:pPr marL="914400" lvl="2" indent="0">
              <a:buNone/>
              <a:defRPr/>
            </a:pPr>
            <a:r>
              <a:rPr lang="en-US" sz="4000" b="1" dirty="0">
                <a:solidFill>
                  <a:srgbClr val="003399"/>
                </a:solidFill>
              </a:rPr>
              <a:t>			400 RenCen</a:t>
            </a:r>
          </a:p>
          <a:p>
            <a:pPr marL="914400" lvl="2" indent="0">
              <a:buNone/>
              <a:defRPr/>
            </a:pPr>
            <a:r>
              <a:rPr lang="en-US" sz="4000" b="1" dirty="0">
                <a:solidFill>
                  <a:srgbClr val="003399"/>
                </a:solidFill>
              </a:rPr>
              <a:t>			Ste 2600</a:t>
            </a:r>
          </a:p>
          <a:p>
            <a:pPr marL="914400" lvl="2" indent="0">
              <a:buNone/>
              <a:defRPr/>
            </a:pPr>
            <a:r>
              <a:rPr lang="en-US" sz="4000" b="1" dirty="0">
                <a:solidFill>
                  <a:srgbClr val="003399"/>
                </a:solidFill>
              </a:rPr>
              <a:t>			Detroit, MI 48243</a:t>
            </a:r>
          </a:p>
          <a:p>
            <a:pPr marL="914400" lvl="2" indent="0">
              <a:buNone/>
              <a:defRPr/>
            </a:pPr>
            <a:r>
              <a:rPr lang="en-US" sz="4000" b="1" dirty="0">
                <a:solidFill>
                  <a:srgbClr val="003399"/>
                </a:solidFill>
              </a:rPr>
              <a:t>			</a:t>
            </a:r>
            <a:r>
              <a:rPr lang="en-US" sz="4000" b="1" dirty="0">
                <a:solidFill>
                  <a:srgbClr val="003399"/>
                </a:solidFill>
                <a:hlinkClick r:id="rId2"/>
              </a:rPr>
              <a:t>mike@bloomsluggett.com</a:t>
            </a:r>
            <a:endParaRPr lang="en-US" sz="4000" b="1" dirty="0">
              <a:solidFill>
                <a:srgbClr val="003399"/>
              </a:solidFill>
            </a:endParaRPr>
          </a:p>
          <a:p>
            <a:pPr marL="914400" lvl="2" indent="0">
              <a:buNone/>
              <a:defRPr/>
            </a:pPr>
            <a:r>
              <a:rPr lang="en-US" sz="4000" b="1" dirty="0">
                <a:solidFill>
                  <a:srgbClr val="003399"/>
                </a:solidFill>
              </a:rPr>
              <a:t>			248.921.3888	</a:t>
            </a:r>
            <a:endParaRPr lang="en-US" dirty="0"/>
          </a:p>
        </p:txBody>
      </p:sp>
      <p:pic>
        <p:nvPicPr>
          <p:cNvPr id="71684" name="Picture 2">
            <a:extLst>
              <a:ext uri="{FF2B5EF4-FFF2-40B4-BE49-F238E27FC236}">
                <a16:creationId xmlns:a16="http://schemas.microsoft.com/office/drawing/2014/main" id="{042032D5-C14C-120A-D02B-807A9A568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41276"/>
            <a:ext cx="1028700" cy="117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86" name="Picture 2">
            <a:extLst>
              <a:ext uri="{FF2B5EF4-FFF2-40B4-BE49-F238E27FC236}">
                <a16:creationId xmlns:a16="http://schemas.microsoft.com/office/drawing/2014/main" id="{CE005C35-AF92-6D24-800A-149D5960D4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5842001"/>
            <a:ext cx="1924050" cy="86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Content Placeholder 9" descr="A close-up of a logo&#10;&#10;AI-generated content may be incorrect.">
            <a:extLst>
              <a:ext uri="{FF2B5EF4-FFF2-40B4-BE49-F238E27FC236}">
                <a16:creationId xmlns:a16="http://schemas.microsoft.com/office/drawing/2014/main" id="{117ECA0A-F68C-4330-3941-1C73171848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8286752" y="5842001"/>
            <a:ext cx="1939288" cy="917573"/>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92cedb9-8368-43b8-b0a3-3949886f13a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C5ADBBE944E2D4395D69CBC4AF04F67" ma:contentTypeVersion="5" ma:contentTypeDescription="Create a new document." ma:contentTypeScope="" ma:versionID="98a87f0c538592a132f0b39c38d275aa">
  <xsd:schema xmlns:xsd="http://www.w3.org/2001/XMLSchema" xmlns:xs="http://www.w3.org/2001/XMLSchema" xmlns:p="http://schemas.microsoft.com/office/2006/metadata/properties" xmlns:ns3="392cedb9-8368-43b8-b0a3-3949886f13ab" targetNamespace="http://schemas.microsoft.com/office/2006/metadata/properties" ma:root="true" ma:fieldsID="cab5d62e7476a77ccb3af721e56364f2" ns3:_="">
    <xsd:import namespace="392cedb9-8368-43b8-b0a3-3949886f13ab"/>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2cedb9-8368-43b8-b0a3-3949886f13a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2EA2A6-0EEA-40FB-B657-6D11C9E91311}">
  <ds:schemaRefs>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http://purl.org/dc/terms/"/>
    <ds:schemaRef ds:uri="http://purl.org/dc/dcmitype/"/>
    <ds:schemaRef ds:uri="http://schemas.microsoft.com/office/infopath/2007/PartnerControls"/>
    <ds:schemaRef ds:uri="392cedb9-8368-43b8-b0a3-3949886f13ab"/>
  </ds:schemaRefs>
</ds:datastoreItem>
</file>

<file path=customXml/itemProps2.xml><?xml version="1.0" encoding="utf-8"?>
<ds:datastoreItem xmlns:ds="http://schemas.openxmlformats.org/officeDocument/2006/customXml" ds:itemID="{09167E22-B9D2-47D7-BC10-7515E13EB4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2cedb9-8368-43b8-b0a3-3949886f13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DF6F97-5224-4BB1-86D9-53C9E30F61D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15630</TotalTime>
  <Words>2309</Words>
  <Application>Microsoft Office PowerPoint</Application>
  <PresentationFormat>Widescreen</PresentationFormat>
  <Paragraphs>104</Paragraphs>
  <Slides>12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Times New Roman</vt:lpstr>
      <vt:lpstr>Office Theme</vt:lpstr>
      <vt:lpstr>           STATE BAR OF MICHIGAN GOVERNMENT LAW SECTION &amp; MICHIGAN ASSOCIATION OF MUNICIPAL ATTORNEYS SUMMER CONFERENCE  PROTEC Presentation On: Law Affecting ROW and Public Spaces at The Intersection of Local ROW and “Utilities” Michael J. Watza Bloom Sluggett PC https://bloomsluggett.com/ General Counsel to PROTEC https://www.protec-mi.org/  Counsel to Merit Network https://www.merit.edu/   Detroit Office 400 Renaissance Center Ste. 2600 Detroit, MI 48243 O: 313.309.7288 C: 248.921.3888 F: 616.965.9350 mike@bloomsluggett.com   </vt:lpstr>
      <vt:lpstr>Quick Refences</vt:lpstr>
      <vt:lpstr>1963 Michigan Constitution Art 7 Sec 29 https://www.legislature.mi.gov/Laws/MCL?objectName=MCL-ARTICLE-VII-29   </vt:lpstr>
      <vt:lpstr>TELECOM JUNCTION BOXES</vt:lpstr>
      <vt:lpstr> METRO ACT https://www.legislature.mi.gov/Laws/MCL?objectName=mcl-Act-48-of-2002  </vt:lpstr>
      <vt:lpstr>Telecommunication Services by Public Entity 2005 PA 235; MCL 484.2252 https://www.legislature.mi.gov/Laws/MCL?objectName=mcl-484-2252 </vt:lpstr>
      <vt:lpstr>“Small" Isn’t So Small Is It?</vt:lpstr>
      <vt:lpstr>SMALL CELL ACT https://www.legislature.mi.gov/Laws/MCL?objectName=mcl-Act-365-of-2018  </vt:lpstr>
      <vt:lpstr>Uniform Video Services Local Franchise Act 2006 PA 480; MCL 484.3301 et seq https://www.legislature.mi.gov/Laws/MCL?objectName=mcl-act-480-of-2006</vt:lpstr>
      <vt:lpstr>RR’s vs Telecoms  (Anybody Want to Buy a Ticket to That Scrap?)</vt:lpstr>
      <vt:lpstr>To Do Next Time??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Mike Watza</dc:creator>
  <cp:lastModifiedBy>Mike Watza</cp:lastModifiedBy>
  <cp:revision>5</cp:revision>
  <dcterms:created xsi:type="dcterms:W3CDTF">2025-06-10T14:20:00Z</dcterms:created>
  <dcterms:modified xsi:type="dcterms:W3CDTF">2025-06-26T16:43:15Z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0x0101005C5ADBBE944E2D4395D69CBC4AF04F67</vt:lpwstr>
  </property>
</Properties>
</file>